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36" r:id="rId2"/>
    <p:sldId id="436" r:id="rId3"/>
    <p:sldId id="426" r:id="rId4"/>
    <p:sldId id="427" r:id="rId5"/>
    <p:sldId id="443" r:id="rId6"/>
    <p:sldId id="432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31" r:id="rId20"/>
    <p:sldId id="444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34" r:id="rId31"/>
    <p:sldId id="445" r:id="rId32"/>
    <p:sldId id="467" r:id="rId33"/>
    <p:sldId id="468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넥슨Lv1고딕" panose="00000500000000000000" pitchFamily="2" charset="-127"/>
      <p:regular r:id="rId41"/>
    </p:embeddedFont>
    <p:embeddedFont>
      <p:font typeface="넥슨Lv1고딕 Bold" panose="00000800000000000000" pitchFamily="2" charset="-127"/>
      <p:bold r:id="rId42"/>
    </p:embeddedFont>
    <p:embeddedFont>
      <p:font typeface="넥슨Lv1고딕 Light" panose="00000300000000000000" pitchFamily="2" charset="-127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971"/>
    <a:srgbClr val="4472C4"/>
    <a:srgbClr val="002060"/>
    <a:srgbClr val="FF0000"/>
    <a:srgbClr val="000000"/>
    <a:srgbClr val="F2F2F2"/>
    <a:srgbClr val="F1BEA7"/>
    <a:srgbClr val="E27774"/>
    <a:srgbClr val="A09484"/>
    <a:srgbClr val="EDA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94145" autoAdjust="0"/>
  </p:normalViewPr>
  <p:slideViewPr>
    <p:cSldViewPr snapToGrid="0">
      <p:cViewPr>
        <p:scale>
          <a:sx n="100" d="100"/>
          <a:sy n="100" d="100"/>
        </p:scale>
        <p:origin x="822" y="252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2022-11-04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3">
            <a:extLst>
              <a:ext uri="{FF2B5EF4-FFF2-40B4-BE49-F238E27FC236}">
                <a16:creationId xmlns:a16="http://schemas.microsoft.com/office/drawing/2014/main" id="{0EB2EE40-9B67-4919-819C-DC62116DB7E4}"/>
              </a:ext>
            </a:extLst>
          </p:cNvPr>
          <p:cNvSpPr/>
          <p:nvPr/>
        </p:nvSpPr>
        <p:spPr>
          <a:xfrm flipH="1">
            <a:off x="509719" y="441845"/>
            <a:ext cx="11172561" cy="5974309"/>
          </a:xfrm>
          <a:prstGeom prst="snip1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754716" y="1973587"/>
            <a:ext cx="6591869" cy="10545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ko-KR" altLang="en-US" sz="7200" b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구매관리 시스템</a:t>
            </a:r>
            <a:endParaRPr lang="ko-KR" altLang="en-US" sz="7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1754716" y="4319929"/>
            <a:ext cx="318067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엄진영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이윤진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정정민 </a:t>
            </a:r>
            <a:r>
              <a:rPr lang="en-US" altLang="ko-KR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/ </a:t>
            </a:r>
            <a:r>
              <a:rPr lang="ko-KR" altLang="en-US" sz="1600" i="0">
                <a:solidFill>
                  <a:schemeClr val="bg1"/>
                </a:solidFill>
                <a:effectLst/>
                <a:latin typeface="넥슨Lv1고딕" panose="00000500000000000000" charset="-127"/>
                <a:ea typeface="넥슨Lv1고딕" panose="00000500000000000000" charset="-127"/>
              </a:rPr>
              <a:t>정지훈</a:t>
            </a:r>
            <a:endParaRPr lang="en-US" altLang="ko-KR" sz="1600" dirty="0">
              <a:solidFill>
                <a:schemeClr val="bg1"/>
              </a:solidFill>
              <a:latin typeface="넥슨Lv1고딕" panose="00000500000000000000" charset="-127"/>
              <a:ea typeface="넥슨Lv1고딕" panose="00000500000000000000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3B98AEB-735B-45DA-B3C3-978A61E4DCB3}"/>
              </a:ext>
            </a:extLst>
          </p:cNvPr>
          <p:cNvSpPr/>
          <p:nvPr/>
        </p:nvSpPr>
        <p:spPr>
          <a:xfrm rot="16200000">
            <a:off x="508340" y="443223"/>
            <a:ext cx="1002078" cy="999322"/>
          </a:xfrm>
          <a:prstGeom prst="rtTriangle">
            <a:avLst/>
          </a:prstGeom>
          <a:solidFill>
            <a:schemeClr val="tx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CBD3D719-8E12-48B5-B93B-3EC3F7F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678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계약을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계약상태에 따른 검색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3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2191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22284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4C8FDE-A90E-43A7-B4C9-DEA87DC2B31F}"/>
              </a:ext>
            </a:extLst>
          </p:cNvPr>
          <p:cNvGrpSpPr/>
          <p:nvPr/>
        </p:nvGrpSpPr>
        <p:grpSpPr>
          <a:xfrm>
            <a:off x="478060" y="1507124"/>
            <a:ext cx="1085328" cy="1990284"/>
            <a:chOff x="478060" y="1507124"/>
            <a:chExt cx="1085328" cy="1990284"/>
          </a:xfrm>
        </p:grpSpPr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6737842E-E12A-4162-8597-6412A4330A3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순서도: 연결자 84">
              <a:extLst>
                <a:ext uri="{FF2B5EF4-FFF2-40B4-BE49-F238E27FC236}">
                  <a16:creationId xmlns:a16="http://schemas.microsoft.com/office/drawing/2014/main" id="{EBFE5048-E25B-4D08-B8A7-E30DEA388766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AF3F4EE-998D-412E-9941-27C329F2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92" y="1167486"/>
            <a:ext cx="1530462" cy="64279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C69BEF-267F-4640-97DB-01F7E281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163201"/>
            <a:ext cx="1530463" cy="890229"/>
          </a:xfrm>
          <a:prstGeom prst="rect">
            <a:avLst/>
          </a:prstGeom>
          <a:ln>
            <a:solidFill>
              <a:srgbClr val="33497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EA75D8-8F42-4F84-98E3-3711B6CE37BC}"/>
              </a:ext>
            </a:extLst>
          </p:cNvPr>
          <p:cNvGrpSpPr/>
          <p:nvPr/>
        </p:nvGrpSpPr>
        <p:grpSpPr>
          <a:xfrm>
            <a:off x="1427462" y="1810280"/>
            <a:ext cx="1825261" cy="1257486"/>
            <a:chOff x="1427462" y="1810280"/>
            <a:chExt cx="1825261" cy="1257486"/>
          </a:xfrm>
        </p:grpSpPr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DD15B984-B74F-4D1F-983A-820D4D4344F6}"/>
                </a:ext>
              </a:extLst>
            </p:cNvPr>
            <p:cNvSpPr/>
            <p:nvPr/>
          </p:nvSpPr>
          <p:spPr>
            <a:xfrm>
              <a:off x="1427462" y="2931840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22FAA894-A5C6-42DB-8267-0F634D010D81}"/>
                </a:ext>
              </a:extLst>
            </p:cNvPr>
            <p:cNvCxnSpPr>
              <a:stCxn id="83" idx="0"/>
              <a:endCxn id="10" idx="2"/>
            </p:cNvCxnSpPr>
            <p:nvPr/>
          </p:nvCxnSpPr>
          <p:spPr>
            <a:xfrm rot="5400000" flipH="1" flipV="1">
              <a:off x="1813294" y="1492411"/>
              <a:ext cx="1121560" cy="1757298"/>
            </a:xfrm>
            <a:prstGeom prst="bentConnector3">
              <a:avLst>
                <a:gd name="adj1" fmla="val 60191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C5E7FC6-FA9F-430E-84D7-8ED123E66981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3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397C0AB5-BA2A-4903-9F0D-C2B8DC1C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89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계약서 세부 항목별 내용을 작성할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(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거래명세서 발행과 연계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양수조건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계약코드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사업자 등록번호 선택시 납품업체의 나머지 정보들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86725" y="60483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2880" y="4278770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503152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141224-5D8E-4154-BFAF-C8C359BB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3" y="793982"/>
            <a:ext cx="3814316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200CBE-100D-4590-832B-BAD089B3C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" y="2494750"/>
            <a:ext cx="3814316" cy="20134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2EE96-491E-4A5D-A7BD-32E465BE6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" y="4500022"/>
            <a:ext cx="3814317" cy="24627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3782" y="1741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3782" y="207197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3782" y="29179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3782" y="491885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1D8AEB-E043-4221-8246-F02759805595}"/>
              </a:ext>
            </a:extLst>
          </p:cNvPr>
          <p:cNvCxnSpPr>
            <a:cxnSpLocks/>
          </p:cNvCxnSpPr>
          <p:nvPr/>
        </p:nvCxnSpPr>
        <p:spPr>
          <a:xfrm flipH="1" flipV="1">
            <a:off x="3848099" y="6186488"/>
            <a:ext cx="4238626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3126132" y="2945566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3262058" y="1826357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126132" y="1758394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251" y="793983"/>
            <a:ext cx="996494" cy="127799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623BBA-576D-4C20-8A6F-28F0949D2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51" y="2267676"/>
            <a:ext cx="3219251" cy="1771256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3E85EC-BE9E-4D75-90AF-56DE71D6448D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3262058" y="3013529"/>
            <a:ext cx="169519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4957065" y="3234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354524" y="35106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ED088A1E-5D73-4509-A426-C65B6A660DB7}"/>
              </a:ext>
            </a:extLst>
          </p:cNvPr>
          <p:cNvSpPr/>
          <p:nvPr/>
        </p:nvSpPr>
        <p:spPr>
          <a:xfrm>
            <a:off x="3121934" y="4945828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14DE3C-7283-4211-BC64-CB9AF402BD3F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3257860" y="5013791"/>
            <a:ext cx="1699391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DFBEC78-6B10-45AA-9017-E36FDE53C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251" y="4238534"/>
            <a:ext cx="3219251" cy="17700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2BDE86B1-75BC-4A27-8C33-45BBB725B688}"/>
              </a:ext>
            </a:extLst>
          </p:cNvPr>
          <p:cNvSpPr/>
          <p:nvPr/>
        </p:nvSpPr>
        <p:spPr>
          <a:xfrm>
            <a:off x="4957065" y="511777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356131E-5A2C-4391-8B77-0C5E2896FFED}"/>
              </a:ext>
            </a:extLst>
          </p:cNvPr>
          <p:cNvSpPr/>
          <p:nvPr/>
        </p:nvSpPr>
        <p:spPr>
          <a:xfrm>
            <a:off x="9353386" y="40501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6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5FB2D7A-1218-4700-B3A3-8ECCB76A7E1D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0" cy="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B430015-3977-41DA-8823-CECD32284178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4"/>
            <a:ext cx="1492231" cy="301311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48B37D2B-8A18-4373-AD43-F43133517D83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464835" y="3330095"/>
            <a:ext cx="1492230" cy="6132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849496A-A034-4693-9864-53766B7F7FC8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583" y="5213394"/>
            <a:ext cx="1496483" cy="12082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03493D59-4DE6-4FFF-BA98-0DA509A23D36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5059" y="5213394"/>
            <a:ext cx="1502007" cy="449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F1036D6-11E8-42AE-AB98-60628508A7C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60211" y="5213394"/>
            <a:ext cx="1496855" cy="739290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DF627344-DA86-41DD-AD2B-F76FC4623FA7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2" cy="106803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6470DE79-4AFC-4C14-80F6-F8FA79671B7A}"/>
              </a:ext>
            </a:extLst>
          </p:cNvPr>
          <p:cNvCxnSpPr>
            <a:cxnSpLocks/>
            <a:stCxn id="56" idx="2"/>
          </p:cNvCxnSpPr>
          <p:nvPr/>
        </p:nvCxnSpPr>
        <p:spPr>
          <a:xfrm rot="10800000" flipV="1">
            <a:off x="3454873" y="5213394"/>
            <a:ext cx="1502193" cy="1369398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3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89DC8FA-2A95-45D7-A740-5BC1554B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06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계약의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2" y="4141530"/>
            <a:ext cx="1183253" cy="17329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047704" y="942067"/>
            <a:ext cx="2569908" cy="3829018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4E8A0AD-B17E-4AC6-BF4D-7F492F61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7D4EC1-342B-4662-80A8-88B389A1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964D50-71FF-4E8E-AEAE-3E97286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60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28DAFCE-FFCE-432A-B623-0F4601D14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70028"/>
            <a:ext cx="8182650" cy="3884839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C29AA2-2E31-4F90-9C9B-A20F151B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68" y="884993"/>
            <a:ext cx="3456038" cy="187390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05EDEC-4DF7-482E-A2F3-E0FBF48C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65" y="2751805"/>
            <a:ext cx="3456041" cy="178548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5747045-0EFA-4823-AD61-8AB7043F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65" y="4537289"/>
            <a:ext cx="3456039" cy="2208253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(contract/modify.html)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28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1-2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계약의 상세정보 내용을 수정할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계약서의 경우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계약상태만 수정가능함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모달창을 통해 확인 선택시 해당 품목정보 삭제됨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rot="10800000">
            <a:off x="2603330" y="4367276"/>
            <a:ext cx="2749720" cy="2219260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353050" y="6486522"/>
            <a:ext cx="275114" cy="20002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2775" y="29235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1FC0C-B3EC-41FA-A0A4-57EF8DFA2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59" y="898327"/>
            <a:ext cx="4762742" cy="3468949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6106" y="16116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B759DC-92F4-4DEA-A336-7CF7B69A0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989" y="2000406"/>
            <a:ext cx="4396324" cy="58358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969442" y="188134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029669" y="1202118"/>
            <a:ext cx="1303018" cy="309962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989" y="2831399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E0E4160-57E7-4AB2-A89A-14E110581F14}"/>
              </a:ext>
            </a:extLst>
          </p:cNvPr>
          <p:cNvSpPr/>
          <p:nvPr/>
        </p:nvSpPr>
        <p:spPr>
          <a:xfrm>
            <a:off x="3008677" y="16434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E0F6FC-7FB5-455D-8A66-8DAAE73790D6}"/>
              </a:ext>
            </a:extLst>
          </p:cNvPr>
          <p:cNvCxnSpPr>
            <a:cxnSpLocks/>
            <a:stCxn id="41" idx="4"/>
            <a:endCxn id="10" idx="1"/>
          </p:cNvCxnSpPr>
          <p:nvPr/>
        </p:nvCxnSpPr>
        <p:spPr>
          <a:xfrm rot="16200000" flipH="1">
            <a:off x="3397386" y="1458594"/>
            <a:ext cx="512856" cy="1154349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1229093" y="1909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865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1704302-FFC7-42D7-B209-ACFFF8AE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9"/>
            <a:ext cx="8207936" cy="2473820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0543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등록된 조달계획을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10804232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2151915" y="30132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29098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525A73-967E-4204-B326-64D616D1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5" y="1163201"/>
            <a:ext cx="1530463" cy="777475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D491EF-4472-4390-8FB9-A1D29BEC78F4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1495425" y="1940676"/>
            <a:ext cx="0" cy="969189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765B92E8-B19F-4B11-8764-8884EE70F086}"/>
              </a:ext>
            </a:extLst>
          </p:cNvPr>
          <p:cNvSpPr/>
          <p:nvPr/>
        </p:nvSpPr>
        <p:spPr>
          <a:xfrm>
            <a:off x="9119717" y="22044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79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FD606D0C-FD78-48B0-B8DB-D4083F11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예정인 품목을 선택하고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등록해야 할 항목별로 내용을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선택시 품목이름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소요공정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텍스트입력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소요량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614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20116" y="33227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20049" y="4514851"/>
            <a:ext cx="504825" cy="19050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64AA631-80EB-4D54-8EF0-F2DA889B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96" y="5215032"/>
            <a:ext cx="1034336" cy="132652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5689" y="368398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85F17-EE7A-4340-8B41-A0D47715C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34" y="1116903"/>
            <a:ext cx="4703839" cy="281571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07003" y="162327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07003" y="2248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07003" y="263328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1372072" y="23993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 rot="10800000">
            <a:off x="3502780" y="266401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307003" y="30123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8F345F6-4C19-4536-B2C3-912FCE2E4BC9}"/>
              </a:ext>
            </a:extLst>
          </p:cNvPr>
          <p:cNvCxnSpPr>
            <a:stCxn id="13" idx="1"/>
            <a:endCxn id="3" idx="2"/>
          </p:cNvCxnSpPr>
          <p:nvPr/>
        </p:nvCxnSpPr>
        <p:spPr>
          <a:xfrm rot="10800000">
            <a:off x="2643255" y="3932621"/>
            <a:ext cx="5376795" cy="677481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6D49055-5B71-4D33-9036-9785E858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3" y="5215032"/>
            <a:ext cx="1939359" cy="1326522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536AA6C-D1C6-418B-A5F4-3C9165176FC2}"/>
              </a:ext>
            </a:extLst>
          </p:cNvPr>
          <p:cNvCxnSpPr>
            <a:stCxn id="49" idx="4"/>
          </p:cNvCxnSpPr>
          <p:nvPr/>
        </p:nvCxnSpPr>
        <p:spPr>
          <a:xfrm>
            <a:off x="1440035" y="2535241"/>
            <a:ext cx="0" cy="26797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9B36F46-4CE0-44AB-9EB3-FB73269FE896}"/>
              </a:ext>
            </a:extLst>
          </p:cNvPr>
          <p:cNvCxnSpPr>
            <a:cxnSpLocks/>
            <a:stCxn id="51" idx="0"/>
            <a:endCxn id="23" idx="0"/>
          </p:cNvCxnSpPr>
          <p:nvPr/>
        </p:nvCxnSpPr>
        <p:spPr>
          <a:xfrm>
            <a:off x="3570743" y="2799941"/>
            <a:ext cx="18921" cy="2415091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732B47E-3919-4BCA-AD3F-0C53758C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24" y="881627"/>
            <a:ext cx="3648366" cy="20046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4140955" y="16448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276881" y="1712803"/>
            <a:ext cx="904143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2FC5CDFB-3981-4A1F-94E9-976EFECC34B3}"/>
              </a:ext>
            </a:extLst>
          </p:cNvPr>
          <p:cNvSpPr/>
          <p:nvPr/>
        </p:nvSpPr>
        <p:spPr>
          <a:xfrm>
            <a:off x="5328642" y="200686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E008E9C-0796-4E26-A27A-CDD14B5583CF}"/>
              </a:ext>
            </a:extLst>
          </p:cNvPr>
          <p:cNvSpPr/>
          <p:nvPr/>
        </p:nvSpPr>
        <p:spPr>
          <a:xfrm>
            <a:off x="9354524" y="242162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1BFC4D-FD44-43F3-83E0-F4E4D2CDA388}"/>
              </a:ext>
            </a:extLst>
          </p:cNvPr>
          <p:cNvCxnSpPr>
            <a:stCxn id="64" idx="2"/>
          </p:cNvCxnSpPr>
          <p:nvPr/>
        </p:nvCxnSpPr>
        <p:spPr>
          <a:xfrm flipH="1">
            <a:off x="4485337" y="2102490"/>
            <a:ext cx="84330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54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조달계획의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735E33-F1CF-4ABA-8641-668E260E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26520" y="3911281"/>
            <a:ext cx="1297555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0B554-BDAD-41BA-8F31-9801022E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stCxn id="13" idx="3"/>
          </p:cNvCxnSpPr>
          <p:nvPr/>
        </p:nvCxnSpPr>
        <p:spPr>
          <a:xfrm flipV="1">
            <a:off x="2124075" y="3993990"/>
            <a:ext cx="818362" cy="1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45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5CA4CC1-5565-49BF-877C-0B608B53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7938" cy="2478587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8E9BC3-F20B-4137-B42C-998FD280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7" y="2134452"/>
            <a:ext cx="5716463" cy="3553657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(transferPlan/modify.html)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4131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71328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894642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조달계획의 상세정보 내용을 수정할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(readonly)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소요공정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수정전 값이 보여짐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선택시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소요일정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조달납기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달력을 통해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삭제기능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모달창을 통해 확인 클릭시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조달계획은 삭제됨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144602" y="5303197"/>
            <a:ext cx="379647" cy="272697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5771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4761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1273581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524C-B6B6-435F-B639-43123E67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64" y="868120"/>
            <a:ext cx="5569075" cy="394200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26478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69326" y="4424520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2193163" y="3681683"/>
            <a:ext cx="1432862" cy="335668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37" y="5504418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13928" y="323775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78562" y="4850092"/>
            <a:ext cx="466040" cy="589455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5D87B12-3E33-46A9-859E-2548FA0C056A}"/>
              </a:ext>
            </a:extLst>
          </p:cNvPr>
          <p:cNvSpPr/>
          <p:nvPr/>
        </p:nvSpPr>
        <p:spPr>
          <a:xfrm>
            <a:off x="213928" y="370450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333871" y="44246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50311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1E9DE5-E2DC-42C8-BB15-CFF16A55B67E}"/>
              </a:ext>
            </a:extLst>
          </p:cNvPr>
          <p:cNvSpPr/>
          <p:nvPr/>
        </p:nvSpPr>
        <p:spPr>
          <a:xfrm>
            <a:off x="9120976" y="558151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493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30272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2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조달완료처리기능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모달창이용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15585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1-3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조달완료처리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자재입고 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조달 계획의 내용을 확인하고 조달완료 처리한다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할 품목을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선택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(radio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버튼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조달완료처리 선택시 뜨는 모달창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내용을 확인하고 완료처리하면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품목은 조달계획관리 목록에서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사라진다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012" y="293385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92200-5969-4CCB-A123-EDD0FB46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6" y="1295400"/>
            <a:ext cx="6775112" cy="5264174"/>
          </a:xfrm>
          <a:prstGeom prst="rect">
            <a:avLst/>
          </a:prstGeom>
        </p:spPr>
      </p:pic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1115124" y="438489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528311-81F7-4E4E-817B-C4E961B8F538}"/>
              </a:ext>
            </a:extLst>
          </p:cNvPr>
          <p:cNvSpPr/>
          <p:nvPr/>
        </p:nvSpPr>
        <p:spPr>
          <a:xfrm>
            <a:off x="5954477" y="5817547"/>
            <a:ext cx="836848" cy="326078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5847615" y="588984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8F213CF-594B-4D89-AB81-3E5F429C1D1D}"/>
              </a:ext>
            </a:extLst>
          </p:cNvPr>
          <p:cNvCxnSpPr>
            <a:stCxn id="21" idx="0"/>
          </p:cNvCxnSpPr>
          <p:nvPr/>
        </p:nvCxnSpPr>
        <p:spPr>
          <a:xfrm rot="16200000" flipV="1">
            <a:off x="4463915" y="3908560"/>
            <a:ext cx="2740972" cy="1077001"/>
          </a:xfrm>
          <a:prstGeom prst="bentConnector3">
            <a:avLst>
              <a:gd name="adj1" fmla="val 100388"/>
            </a:avLst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169-9731-419C-93F0-63477C44757F}"/>
              </a:ext>
            </a:extLst>
          </p:cNvPr>
          <p:cNvSpPr/>
          <p:nvPr/>
        </p:nvSpPr>
        <p:spPr>
          <a:xfrm>
            <a:off x="2085975" y="1466850"/>
            <a:ext cx="3209925" cy="3257550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D15ACA8-D1B9-42C6-ABDF-0D2E943436B3}"/>
              </a:ext>
            </a:extLst>
          </p:cNvPr>
          <p:cNvSpPr/>
          <p:nvPr/>
        </p:nvSpPr>
        <p:spPr>
          <a:xfrm>
            <a:off x="9119012" y="238545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5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발주관리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02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0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312E17-F68E-496F-B874-E8440650C206}"/>
              </a:ext>
            </a:extLst>
          </p:cNvPr>
          <p:cNvSpPr txBox="1"/>
          <p:nvPr/>
        </p:nvSpPr>
        <p:spPr>
          <a:xfrm>
            <a:off x="1382925" y="2017253"/>
            <a:ext cx="4039350" cy="254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제조업 회사에서 사용할 수 있는 시스템으로써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자재에 대한 구매조달업무를 </a:t>
            </a:r>
            <a:endParaRPr lang="en-US" altLang="ko-KR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시스템을 통해 효율적으로 관리할 수 있도록 한다</a:t>
            </a:r>
            <a:r>
              <a:rPr lang="en-US" altLang="ko-KR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4464F-91C2-4442-A48B-0E435AADBA64}"/>
              </a:ext>
            </a:extLst>
          </p:cNvPr>
          <p:cNvSpPr txBox="1"/>
          <p:nvPr/>
        </p:nvSpPr>
        <p:spPr>
          <a:xfrm>
            <a:off x="1382925" y="1242227"/>
            <a:ext cx="403935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4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</a:t>
            </a:r>
            <a:endParaRPr lang="ko-KR" altLang="en-US" sz="4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5F34633-58D1-4919-B3A9-4E4E43BA423B}"/>
              </a:ext>
            </a:extLst>
          </p:cNvPr>
          <p:cNvSpPr/>
          <p:nvPr/>
        </p:nvSpPr>
        <p:spPr>
          <a:xfrm>
            <a:off x="6369974" y="124222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0A9B8-0DFF-4148-B4CF-DD21B2E9FEAE}"/>
              </a:ext>
            </a:extLst>
          </p:cNvPr>
          <p:cNvSpPr txBox="1"/>
          <p:nvPr/>
        </p:nvSpPr>
        <p:spPr>
          <a:xfrm>
            <a:off x="7671740" y="141614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개발기간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EFCE33-466A-4C74-A147-C1FB3BB8686D}"/>
              </a:ext>
            </a:extLst>
          </p:cNvPr>
          <p:cNvSpPr txBox="1"/>
          <p:nvPr/>
        </p:nvSpPr>
        <p:spPr>
          <a:xfrm>
            <a:off x="7671740" y="1816250"/>
            <a:ext cx="2388795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2022/10/04 ~ 2022/11/08 (5</a:t>
            </a:r>
            <a:r>
              <a:rPr lang="ko-KR" altLang="en-US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주</a:t>
            </a:r>
            <a:r>
              <a:rPr lang="en-US" altLang="ko-KR" sz="1100" i="0">
                <a:solidFill>
                  <a:srgbClr val="3349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947CF3-2C89-4C32-89BD-E6C60BF4680C}"/>
              </a:ext>
            </a:extLst>
          </p:cNvPr>
          <p:cNvSpPr/>
          <p:nvPr/>
        </p:nvSpPr>
        <p:spPr>
          <a:xfrm>
            <a:off x="6369974" y="260645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51867-3376-43F5-9A13-64682C6614B5}"/>
              </a:ext>
            </a:extLst>
          </p:cNvPr>
          <p:cNvSpPr txBox="1"/>
          <p:nvPr/>
        </p:nvSpPr>
        <p:spPr>
          <a:xfrm>
            <a:off x="7671740" y="2780370"/>
            <a:ext cx="115288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개발인원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2C51E-0AB1-402B-AB4A-8F04F41006D4}"/>
              </a:ext>
            </a:extLst>
          </p:cNvPr>
          <p:cNvSpPr txBox="1"/>
          <p:nvPr/>
        </p:nvSpPr>
        <p:spPr>
          <a:xfrm>
            <a:off x="7671740" y="3180480"/>
            <a:ext cx="2653290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명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(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엄진영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이윤진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정정민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정지훈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03F52E5-A482-4C7E-960F-FCD80C141D2B}"/>
              </a:ext>
            </a:extLst>
          </p:cNvPr>
          <p:cNvSpPr/>
          <p:nvPr/>
        </p:nvSpPr>
        <p:spPr>
          <a:xfrm>
            <a:off x="6369974" y="3970687"/>
            <a:ext cx="1138033" cy="1138033"/>
          </a:xfrm>
          <a:prstGeom prst="ellipse">
            <a:avLst/>
          </a:prstGeom>
          <a:solidFill>
            <a:srgbClr val="33497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A20413-5E53-48D2-887F-B9693D2A8394}"/>
              </a:ext>
            </a:extLst>
          </p:cNvPr>
          <p:cNvSpPr txBox="1"/>
          <p:nvPr/>
        </p:nvSpPr>
        <p:spPr>
          <a:xfrm>
            <a:off x="7671740" y="4144600"/>
            <a:ext cx="172034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환경</a:t>
            </a:r>
            <a:endParaRPr lang="ko-KR" altLang="en-US" sz="2000" dirty="0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5C7B8A-1EFE-40D8-A41E-7C42544D12D3}"/>
              </a:ext>
            </a:extLst>
          </p:cNvPr>
          <p:cNvSpPr txBox="1"/>
          <p:nvPr/>
        </p:nvSpPr>
        <p:spPr>
          <a:xfrm>
            <a:off x="7671740" y="4544710"/>
            <a:ext cx="4063059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주요 사용 언어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Spring boot / JavaScript / HTML / CSS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데이터베이스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Maria DB </a:t>
            </a:r>
          </a:p>
          <a:p>
            <a:endParaRPr lang="en-US" altLang="ko-KR" sz="110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버전관리 </a:t>
            </a:r>
            <a:r>
              <a:rPr lang="en-US" altLang="ko-KR" sz="11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GitHub (https://github.com/JeongMin-Jeong/buymanage)</a:t>
            </a:r>
            <a:endParaRPr lang="en-US" altLang="ko-KR" sz="11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4B0122-D885-429D-BABF-2EE7620C20D9}"/>
              </a:ext>
            </a:extLst>
          </p:cNvPr>
          <p:cNvSpPr/>
          <p:nvPr/>
        </p:nvSpPr>
        <p:spPr>
          <a:xfrm>
            <a:off x="0" y="6522720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기어 헤드">
            <a:extLst>
              <a:ext uri="{FF2B5EF4-FFF2-40B4-BE49-F238E27FC236}">
                <a16:creationId xmlns:a16="http://schemas.microsoft.com/office/drawing/2014/main" id="{3245CFE2-46BF-4394-8569-D306BA51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8736" y="4258903"/>
            <a:ext cx="561600" cy="561600"/>
          </a:xfrm>
          <a:prstGeom prst="rect">
            <a:avLst/>
          </a:prstGeom>
        </p:spPr>
      </p:pic>
      <p:pic>
        <p:nvPicPr>
          <p:cNvPr id="9" name="그래픽 8" descr="고객 검토">
            <a:extLst>
              <a:ext uri="{FF2B5EF4-FFF2-40B4-BE49-F238E27FC236}">
                <a16:creationId xmlns:a16="http://schemas.microsoft.com/office/drawing/2014/main" id="{7CFB1807-8DB8-44F1-964E-4C09569A9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736" y="2894673"/>
            <a:ext cx="561600" cy="561600"/>
          </a:xfrm>
          <a:prstGeom prst="rect">
            <a:avLst/>
          </a:prstGeom>
        </p:spPr>
      </p:pic>
      <p:pic>
        <p:nvPicPr>
          <p:cNvPr id="13" name="그래픽 12" descr="스톱워치">
            <a:extLst>
              <a:ext uri="{FF2B5EF4-FFF2-40B4-BE49-F238E27FC236}">
                <a16:creationId xmlns:a16="http://schemas.microsoft.com/office/drawing/2014/main" id="{2B456DA9-F9E6-4027-81E6-745900741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8190" y="1530443"/>
            <a:ext cx="561600" cy="561600"/>
          </a:xfrm>
          <a:prstGeom prst="rect">
            <a:avLst/>
          </a:prstGeom>
        </p:spPr>
      </p:pic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16595A56-17C9-48C6-BC1C-603403FB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611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00A0F16D-78B3-441D-BF32-E15DD236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37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, CSS &amp; JS :: Juicy Media">
            <a:extLst>
              <a:ext uri="{FF2B5EF4-FFF2-40B4-BE49-F238E27FC236}">
                <a16:creationId xmlns:a16="http://schemas.microsoft.com/office/drawing/2014/main" id="{16E3F7B0-EF48-4A00-ACA9-B71FB84C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84" y="5822855"/>
            <a:ext cx="148114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HANITEST">
            <a:extLst>
              <a:ext uri="{FF2B5EF4-FFF2-40B4-BE49-F238E27FC236}">
                <a16:creationId xmlns:a16="http://schemas.microsoft.com/office/drawing/2014/main" id="{16323461-3E22-408E-B6D3-8DA74C50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730" y="5822855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 입문] Git과 GitHub의 차이">
            <a:extLst>
              <a:ext uri="{FF2B5EF4-FFF2-40B4-BE49-F238E27FC236}">
                <a16:creationId xmlns:a16="http://schemas.microsoft.com/office/drawing/2014/main" id="{6848C599-6847-4180-BEE7-82E3FB37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004" y="5817457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0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일정 및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진척검수 평가 결과 입력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091DF-745C-4BA0-896E-377B9163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39" y="1018198"/>
            <a:ext cx="290933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263738" y="1018197"/>
            <a:ext cx="2909335" cy="1914684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263738" y="4446593"/>
            <a:ext cx="2909335" cy="1570519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8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205376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발주서를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159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05947" y="293963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0594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FEE2F-5BA9-4140-A920-69A56A27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79" y="1055381"/>
            <a:ext cx="1530462" cy="1134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EF045A-D3CE-4653-AE60-7F6CE46F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0" y="1055382"/>
            <a:ext cx="1530462" cy="8876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C3BB82-40CB-4ADC-8CAC-62E25EAF5952}"/>
              </a:ext>
            </a:extLst>
          </p:cNvPr>
          <p:cNvGrpSpPr/>
          <p:nvPr/>
        </p:nvGrpSpPr>
        <p:grpSpPr>
          <a:xfrm>
            <a:off x="478060" y="1440449"/>
            <a:ext cx="1085328" cy="1990284"/>
            <a:chOff x="478060" y="1507124"/>
            <a:chExt cx="1085328" cy="1990284"/>
          </a:xfrm>
        </p:grpSpPr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F0E05336-2AAE-456B-8E16-20B8A209243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89" y="1929495"/>
              <a:ext cx="1865172" cy="1020429"/>
            </a:xfrm>
            <a:prstGeom prst="bentConnector4">
              <a:avLst>
                <a:gd name="adj1" fmla="val -10242"/>
                <a:gd name="adj2" fmla="val 122402"/>
              </a:avLst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3ACE6BF4-1029-40D5-84CC-3031A63F8F88}"/>
                </a:ext>
              </a:extLst>
            </p:cNvPr>
            <p:cNvSpPr/>
            <p:nvPr/>
          </p:nvSpPr>
          <p:spPr>
            <a:xfrm>
              <a:off x="1427462" y="3361482"/>
              <a:ext cx="135926" cy="135926"/>
            </a:xfrm>
            <a:prstGeom prst="flowChartConnector">
              <a:avLst/>
            </a:prstGeom>
            <a:solidFill>
              <a:srgbClr val="334971"/>
            </a:solidFill>
            <a:ln>
              <a:solidFill>
                <a:srgbClr val="334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62B25DA-B07B-40FE-B317-BC6673E87B82}"/>
              </a:ext>
            </a:extLst>
          </p:cNvPr>
          <p:cNvSpPr/>
          <p:nvPr/>
        </p:nvSpPr>
        <p:spPr>
          <a:xfrm>
            <a:off x="1427462" y="2865165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5CC2D9B-072D-4C9C-B9DE-EB05EAE5DFA7}"/>
              </a:ext>
            </a:extLst>
          </p:cNvPr>
          <p:cNvCxnSpPr>
            <a:cxnSpLocks/>
            <a:stCxn id="32" idx="0"/>
            <a:endCxn id="5" idx="2"/>
          </p:cNvCxnSpPr>
          <p:nvPr/>
        </p:nvCxnSpPr>
        <p:spPr>
          <a:xfrm rot="5400000" flipH="1" flipV="1">
            <a:off x="2074489" y="1610445"/>
            <a:ext cx="675657" cy="1833785"/>
          </a:xfrm>
          <a:prstGeom prst="bentConnector3">
            <a:avLst>
              <a:gd name="adj1" fmla="val 50000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C1762C4-2BD4-4B55-8019-10ECD0B3225F}"/>
              </a:ext>
            </a:extLst>
          </p:cNvPr>
          <p:cNvSpPr/>
          <p:nvPr/>
        </p:nvSpPr>
        <p:spPr>
          <a:xfrm>
            <a:off x="2126987" y="31499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51E40A-7CE0-480D-8F58-FA3C5C6D0B17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0B8110-83D4-45FF-AFAE-19AEC74120E4}"/>
              </a:ext>
            </a:extLst>
          </p:cNvPr>
          <p:cNvSpPr/>
          <p:nvPr/>
        </p:nvSpPr>
        <p:spPr>
          <a:xfrm>
            <a:off x="10825966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3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97957F9D-52F5-46CB-9EDE-5B624DD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4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자재의 조달 계획에 따라 구매 발주서를 발행할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계약 선택시 발주코드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품목단가 자동입력됨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입력가능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상세내용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날짜선택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발주일정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발주등록시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defaul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사용자가 수정불가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809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329604" y="240972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8809" y="311317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134350" y="6210301"/>
            <a:ext cx="409574" cy="200024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83B195A-7B19-485E-B64D-A239FDCD6B42}"/>
              </a:ext>
            </a:extLst>
          </p:cNvPr>
          <p:cNvSpPr/>
          <p:nvPr/>
        </p:nvSpPr>
        <p:spPr>
          <a:xfrm>
            <a:off x="9118809" y="36821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7490FA-FB3C-4537-A424-9C025AA4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4" y="745428"/>
            <a:ext cx="3656548" cy="3022515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252627" y="11107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24BDE04E-F5D6-4C96-92F6-2A11CF1E651A}"/>
              </a:ext>
            </a:extLst>
          </p:cNvPr>
          <p:cNvSpPr/>
          <p:nvPr/>
        </p:nvSpPr>
        <p:spPr>
          <a:xfrm rot="10800000">
            <a:off x="3406974" y="114795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C910ADD-9DD1-4F09-990B-031255817BA4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542900" y="1215920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EAD31E0-6F37-45C3-AC65-5D86836F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80" y="3767944"/>
            <a:ext cx="3656549" cy="306958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52627" y="392952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1E6E88-1335-420B-9A77-A7BE105792A5}"/>
              </a:ext>
            </a:extLst>
          </p:cNvPr>
          <p:cNvSpPr/>
          <p:nvPr/>
        </p:nvSpPr>
        <p:spPr>
          <a:xfrm>
            <a:off x="252627" y="45258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AE16BE-0EC6-4A9C-B6BE-80E6B272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54" y="741399"/>
            <a:ext cx="4129057" cy="226531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F36FFA-CD26-4826-9B54-F182E6D29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5" y="3560527"/>
            <a:ext cx="1495446" cy="2165537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1266224-73B1-407B-9132-01BDEA04EF1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944529" y="6305550"/>
            <a:ext cx="4189821" cy="4763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3D0EAA7-3806-4207-B470-BF38E972CEDC}"/>
              </a:ext>
            </a:extLst>
          </p:cNvPr>
          <p:cNvSpPr/>
          <p:nvPr/>
        </p:nvSpPr>
        <p:spPr>
          <a:xfrm rot="10800000">
            <a:off x="3406974" y="457037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F4BE33-ECB8-43A0-9184-6DF4F741CD86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542900" y="4638333"/>
            <a:ext cx="1057654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8CFA8786-0F4F-4B64-9ECB-7E5197C97DFE}"/>
              </a:ext>
            </a:extLst>
          </p:cNvPr>
          <p:cNvSpPr/>
          <p:nvPr/>
        </p:nvSpPr>
        <p:spPr>
          <a:xfrm>
            <a:off x="4697170" y="18870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489F3F-9047-43D6-8727-B9FA52C6C44F}"/>
              </a:ext>
            </a:extLst>
          </p:cNvPr>
          <p:cNvSpPr/>
          <p:nvPr/>
        </p:nvSpPr>
        <p:spPr>
          <a:xfrm>
            <a:off x="252627" y="512577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CDA648-0272-44B7-A6B9-79285147CBE4}"/>
              </a:ext>
            </a:extLst>
          </p:cNvPr>
          <p:cNvSpPr/>
          <p:nvPr/>
        </p:nvSpPr>
        <p:spPr>
          <a:xfrm>
            <a:off x="9118809" y="404165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7F72775-0E31-4E8F-896B-D53AABD7908C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3724274" y="1743075"/>
            <a:ext cx="972897" cy="239575"/>
          </a:xfrm>
          <a:prstGeom prst="bentConnector3">
            <a:avLst>
              <a:gd name="adj1" fmla="val 50259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E1926BE-3156-4A59-B940-5AEB2315EF8E}"/>
              </a:ext>
            </a:extLst>
          </p:cNvPr>
          <p:cNvCxnSpPr>
            <a:stCxn id="44" idx="2"/>
          </p:cNvCxnSpPr>
          <p:nvPr/>
        </p:nvCxnSpPr>
        <p:spPr>
          <a:xfrm rot="10800000" flipV="1">
            <a:off x="3724274" y="1982649"/>
            <a:ext cx="972897" cy="67964"/>
          </a:xfrm>
          <a:prstGeom prst="bentConnector3">
            <a:avLst>
              <a:gd name="adj1" fmla="val 50326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8C19DAD-84CE-4EC4-BA24-EAF6B15C9C0A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4" y="1982649"/>
            <a:ext cx="972897" cy="37236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A8E5217C-C08E-47F3-B43E-80E9D373F5A8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6" y="1982649"/>
            <a:ext cx="972895" cy="66558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BEA9486-658C-4710-8BD4-48BC94380565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724278" y="1982649"/>
            <a:ext cx="972893" cy="960576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A9D0987-BA94-4E3B-B318-4455B7DBB087}"/>
              </a:ext>
            </a:extLst>
          </p:cNvPr>
          <p:cNvCxnSpPr>
            <a:cxnSpLocks/>
          </p:cNvCxnSpPr>
          <p:nvPr/>
        </p:nvCxnSpPr>
        <p:spPr>
          <a:xfrm>
            <a:off x="4210074" y="2860675"/>
            <a:ext cx="0" cy="689928"/>
          </a:xfrm>
          <a:prstGeom prst="line">
            <a:avLst/>
          </a:prstGeom>
          <a:ln w="38100">
            <a:solidFill>
              <a:srgbClr val="334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B4637B9-9043-4040-9453-A973524C3D3E}"/>
              </a:ext>
            </a:extLst>
          </p:cNvPr>
          <p:cNvCxnSpPr>
            <a:cxnSpLocks/>
          </p:cNvCxnSpPr>
          <p:nvPr/>
        </p:nvCxnSpPr>
        <p:spPr>
          <a:xfrm flipH="1">
            <a:off x="3724276" y="3532847"/>
            <a:ext cx="48579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302C907-6B34-47F1-9E80-13DFD6080C51}"/>
              </a:ext>
            </a:extLst>
          </p:cNvPr>
          <p:cNvCxnSpPr/>
          <p:nvPr/>
        </p:nvCxnSpPr>
        <p:spPr>
          <a:xfrm flipH="1">
            <a:off x="3724274" y="3241364"/>
            <a:ext cx="488975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1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EB66EE4-E712-41EE-A8F9-6FD6C8B9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7355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65992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발주서의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788421" y="4073206"/>
            <a:ext cx="1230880" cy="165419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0F0E5-D07B-488F-8972-44A80B9C70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19301" y="4155916"/>
            <a:ext cx="2752722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BBBD571-E050-4B28-AFB8-05E20BA1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2226E-B0FE-442A-BDD1-50EC251E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E6EDAE-B751-4FF7-A803-A1002AF050D2}"/>
              </a:ext>
            </a:extLst>
          </p:cNvPr>
          <p:cNvCxnSpPr>
            <a:cxnSpLocks/>
          </p:cNvCxnSpPr>
          <p:nvPr/>
        </p:nvCxnSpPr>
        <p:spPr>
          <a:xfrm>
            <a:off x="9061962" y="1084634"/>
            <a:ext cx="38634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5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31775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상세정보 내용을 수정할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select box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발주상태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수정전 값이 보여짐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선택시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(readonly)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공급단가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납품업체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발주수량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발주담당자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발주일자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납기일자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상세설명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삭제기능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모달창을 통해 확인 클릭시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해당 발주서는 삭제됨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0976" y="3453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0976" y="4380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2D5BB83-F7DD-4E0C-BEA6-387DA485F36E}"/>
              </a:ext>
            </a:extLst>
          </p:cNvPr>
          <p:cNvSpPr/>
          <p:nvPr/>
        </p:nvSpPr>
        <p:spPr>
          <a:xfrm>
            <a:off x="9120976" y="4754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CBC2A66-9B10-4F6F-80B7-7DDBAEEC4B4D}"/>
              </a:ext>
            </a:extLst>
          </p:cNvPr>
          <p:cNvSpPr/>
          <p:nvPr/>
        </p:nvSpPr>
        <p:spPr>
          <a:xfrm>
            <a:off x="9120976" y="257007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6350">
            <a:solidFill>
              <a:srgbClr val="334971"/>
            </a:solidFill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228" y="4737325"/>
            <a:ext cx="3819201" cy="1144078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400EEF-B27B-4897-89F3-4661FD061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27" y="750025"/>
            <a:ext cx="3764579" cy="32548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127544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471FAE-1B36-45B3-916D-CBF24D712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7" y="4001038"/>
            <a:ext cx="3764579" cy="2798843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3B65351-24EB-459D-9BB0-36169726759F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 flipV="1">
            <a:off x="1047750" y="5309364"/>
            <a:ext cx="3408478" cy="131622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13928" y="55931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812151" y="6526533"/>
            <a:ext cx="235599" cy="1981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E80719-857A-4A95-B5EE-3C3006706141}"/>
              </a:ext>
            </a:extLst>
          </p:cNvPr>
          <p:cNvSpPr/>
          <p:nvPr/>
        </p:nvSpPr>
        <p:spPr>
          <a:xfrm>
            <a:off x="1000868" y="641386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4933951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F91646-E374-495C-B05D-2C9D2CB7D29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978506" y="6643373"/>
            <a:ext cx="955445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183181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68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2DB2F1-995C-46A7-A1A1-FF5F3490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4" y="3911282"/>
            <a:ext cx="3848773" cy="291865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43045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BE72B-E785-4752-9E18-92114AC36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7" y="1073611"/>
            <a:ext cx="6748848" cy="3713267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stCxn id="13" idx="1"/>
            <a:endCxn id="4" idx="2"/>
          </p:cNvCxnSpPr>
          <p:nvPr/>
        </p:nvCxnSpPr>
        <p:spPr>
          <a:xfrm rot="10800000">
            <a:off x="3588352" y="4786879"/>
            <a:ext cx="2051565" cy="1856495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검수계획등록기능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 된 자재의 조달 납기에 맞추어 진척 검수 일정을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차검수일정을 달력기능을 통해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 담당자를 텍스트로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A3887B7-BDB8-4C9D-B4FC-5E691C36851C}"/>
              </a:ext>
            </a:extLst>
          </p:cNvPr>
          <p:cNvSpPr/>
          <p:nvPr/>
        </p:nvSpPr>
        <p:spPr>
          <a:xfrm>
            <a:off x="9120976" y="32819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8586BEE-AD26-4229-A61B-D641AF4F8AA2}"/>
              </a:ext>
            </a:extLst>
          </p:cNvPr>
          <p:cNvSpPr/>
          <p:nvPr/>
        </p:nvSpPr>
        <p:spPr>
          <a:xfrm>
            <a:off x="9120976" y="27415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8371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검수계획보기기능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351717"/>
            <a:ext cx="29908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 된 검수일정과 담당자를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5639916" y="655257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8679499-3493-4A9D-9280-104B2236D939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588352" y="4786878"/>
            <a:ext cx="2051565" cy="1866020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F713F44-1098-4424-BCD6-2BAF568DF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55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반품진행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713F44-1098-4424-BCD6-2BAF568DF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3EACA-3CC4-488D-AB26-B0586EC97F7A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반품기능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(inspection/return.html)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C6E722-74D3-4557-9ACD-433E6198487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131B72-4D9D-4863-92C8-209362D48058}"/>
              </a:ext>
            </a:extLst>
          </p:cNvPr>
          <p:cNvSpPr txBox="1"/>
          <p:nvPr/>
        </p:nvSpPr>
        <p:spPr>
          <a:xfrm>
            <a:off x="9061961" y="1618417"/>
            <a:ext cx="2990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검수 계획 일정 중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반품처리를 했을 경우 발주서 상태를 반품완료로 변경시킨다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반품진행 선택시 검수일정의 검수진척도는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"0"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으로 자동입력되고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나머지 상세정보는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반품완료 선택시 발주서의 발주상태가 반품완료로 자동변경됨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43871" y="414894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F80CEC-3273-4CC4-A6CE-566ADDB93BAD}"/>
              </a:ext>
            </a:extLst>
          </p:cNvPr>
          <p:cNvCxnSpPr>
            <a:stCxn id="13" idx="3"/>
          </p:cNvCxnSpPr>
          <p:nvPr/>
        </p:nvCxnSpPr>
        <p:spPr>
          <a:xfrm>
            <a:off x="1244291" y="4249268"/>
            <a:ext cx="965509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4244808-80FA-49D3-8AFE-3F10EDA248A9}"/>
              </a:ext>
            </a:extLst>
          </p:cNvPr>
          <p:cNvSpPr/>
          <p:nvPr/>
        </p:nvSpPr>
        <p:spPr>
          <a:xfrm>
            <a:off x="744313" y="40591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63EA04-ED7B-4889-A217-D7007446E2CC}"/>
              </a:ext>
            </a:extLst>
          </p:cNvPr>
          <p:cNvSpPr/>
          <p:nvPr/>
        </p:nvSpPr>
        <p:spPr>
          <a:xfrm>
            <a:off x="9120976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74A752-AF97-4260-A81B-89B4B16FC0F5}"/>
              </a:ext>
            </a:extLst>
          </p:cNvPr>
          <p:cNvSpPr/>
          <p:nvPr/>
        </p:nvSpPr>
        <p:spPr>
          <a:xfrm>
            <a:off x="9120976" y="29320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665EE9-2EDE-4849-88E7-F6515904C78A}"/>
              </a:ext>
            </a:extLst>
          </p:cNvPr>
          <p:cNvSpPr/>
          <p:nvPr/>
        </p:nvSpPr>
        <p:spPr>
          <a:xfrm>
            <a:off x="9321739" y="383437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802F8D9-69F2-41FA-8A99-B59BA350E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009" y="780944"/>
            <a:ext cx="6495372" cy="4597231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57119C-A988-4CFE-9E4A-2DAD4E313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28" y="5314821"/>
            <a:ext cx="7319022" cy="1415185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8A53F1-3F94-4384-9DF5-3C12B0B7F0A8}"/>
              </a:ext>
            </a:extLst>
          </p:cNvPr>
          <p:cNvSpPr/>
          <p:nvPr/>
        </p:nvSpPr>
        <p:spPr>
          <a:xfrm>
            <a:off x="2476726" y="5015213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F184D19-4807-4C98-B120-ED9ABCEDCDF3}"/>
              </a:ext>
            </a:extLst>
          </p:cNvPr>
          <p:cNvSpPr/>
          <p:nvPr/>
        </p:nvSpPr>
        <p:spPr>
          <a:xfrm>
            <a:off x="2320785" y="49518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5F58FB3-9BAE-4468-91AB-32C044C4BCD0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1383120" y="4966225"/>
            <a:ext cx="1044172" cy="1543461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CA140F50-D4F9-4D90-B901-034F5EE70E9C}"/>
              </a:ext>
            </a:extLst>
          </p:cNvPr>
          <p:cNvSpPr/>
          <p:nvPr/>
        </p:nvSpPr>
        <p:spPr>
          <a:xfrm>
            <a:off x="405170" y="61644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7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689F92C-66AC-47A5-9D6E-E71E5C4B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83583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2-1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검수계획보기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검수진행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8CBF3-3AC8-4C16-A302-16DDD117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790880"/>
            <a:ext cx="3848773" cy="313027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D50D7A-8A9F-4A41-8AAB-7B4F7E873A63}"/>
              </a:ext>
            </a:extLst>
          </p:cNvPr>
          <p:cNvSpPr txBox="1"/>
          <p:nvPr/>
        </p:nvSpPr>
        <p:spPr>
          <a:xfrm>
            <a:off x="9061960" y="349244"/>
            <a:ext cx="2990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검수진행기능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(inspection/modify.html)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011591-4BA2-4720-B693-6E1160068DAF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C9CE1A-7BDF-4E45-9CB2-2968CFCE7231}"/>
              </a:ext>
            </a:extLst>
          </p:cNvPr>
          <p:cNvSpPr txBox="1"/>
          <p:nvPr/>
        </p:nvSpPr>
        <p:spPr>
          <a:xfrm>
            <a:off x="9061961" y="1618417"/>
            <a:ext cx="299085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진척 검수 후 진척 평가 결과를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600" b="1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검수진행 선택시 미리 지정해둔 검수 일정의 진척 평가 결과를 입력할 수 있는 팝업창 생성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차검수의 결과를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선택가능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 때 선택가능한 값목록은 진척률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(%)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로 처리하여 사용자가 수정할 수 없음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 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진척도만 나타낸 값이며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 검수내용은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차와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차가 누적된 값이다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검수완료 선택시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가지 사건이 동시에 일어난다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발주서의 발주상태가 검수완료로 자동변경됨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발주서 상세보기페이지 하단의 검수관련 버튼 사라짐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200">
              <a:solidFill>
                <a:srgbClr val="FFFF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</a:t>
            </a:r>
            <a:r>
              <a:rPr lang="ko-KR" altLang="en-US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자재관리의 자재입고 페이지의 목록에 추가됨</a:t>
            </a:r>
            <a:r>
              <a:rPr lang="en-US" altLang="ko-KR" sz="1200">
                <a:solidFill>
                  <a:srgbClr val="FFFF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3C323-64C9-4572-9437-7A8492DE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3921154"/>
            <a:ext cx="3848773" cy="2901453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D557B16B-9D6C-46EE-9145-3A9662609E97}"/>
              </a:ext>
            </a:extLst>
          </p:cNvPr>
          <p:cNvSpPr/>
          <p:nvPr/>
        </p:nvSpPr>
        <p:spPr>
          <a:xfrm>
            <a:off x="213928" y="204636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3781EB7-00F3-43F5-BC48-DC5CCEF30CA3}"/>
              </a:ext>
            </a:extLst>
          </p:cNvPr>
          <p:cNvSpPr/>
          <p:nvPr/>
        </p:nvSpPr>
        <p:spPr>
          <a:xfrm>
            <a:off x="213928" y="237413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52AB5F-5BD3-4C60-B52D-D27614BD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28" y="1073611"/>
            <a:ext cx="6748848" cy="3713830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998B20-A615-4B1E-B9C7-65DB5C2CD1D6}"/>
              </a:ext>
            </a:extLst>
          </p:cNvPr>
          <p:cNvSpPr/>
          <p:nvPr/>
        </p:nvSpPr>
        <p:spPr>
          <a:xfrm>
            <a:off x="415246" y="4148940"/>
            <a:ext cx="400420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5B132C-9FEB-4172-BFD0-925D1DCF3AD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15666" y="4249268"/>
            <a:ext cx="1141177" cy="0"/>
          </a:xfrm>
          <a:prstGeom prst="straightConnector1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354E220-9705-4FD1-A9ED-864435DC1604}"/>
              </a:ext>
            </a:extLst>
          </p:cNvPr>
          <p:cNvSpPr/>
          <p:nvPr/>
        </p:nvSpPr>
        <p:spPr>
          <a:xfrm>
            <a:off x="315688" y="405914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502533D-2657-48D0-9A13-360A50C7D8AE}"/>
              </a:ext>
            </a:extLst>
          </p:cNvPr>
          <p:cNvSpPr/>
          <p:nvPr/>
        </p:nvSpPr>
        <p:spPr>
          <a:xfrm>
            <a:off x="9120976" y="350099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E42C09-D08E-43D4-826B-E3B17CE906A6}"/>
              </a:ext>
            </a:extLst>
          </p:cNvPr>
          <p:cNvSpPr/>
          <p:nvPr/>
        </p:nvSpPr>
        <p:spPr>
          <a:xfrm>
            <a:off x="9120976" y="277962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A6BBE6A-19F1-4287-AB72-06C7A4EC82D4}"/>
              </a:ext>
            </a:extLst>
          </p:cNvPr>
          <p:cNvSpPr/>
          <p:nvPr/>
        </p:nvSpPr>
        <p:spPr>
          <a:xfrm>
            <a:off x="9120976" y="42273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4F9A217-0D8F-4201-B7C2-FDF034177E93}"/>
              </a:ext>
            </a:extLst>
          </p:cNvPr>
          <p:cNvSpPr/>
          <p:nvPr/>
        </p:nvSpPr>
        <p:spPr>
          <a:xfrm>
            <a:off x="9342305" y="42273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44429E-0CDC-4A9B-9140-07FD93AD0C7E}"/>
              </a:ext>
            </a:extLst>
          </p:cNvPr>
          <p:cNvSpPr/>
          <p:nvPr/>
        </p:nvSpPr>
        <p:spPr>
          <a:xfrm>
            <a:off x="9120976" y="515538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2C4CE7F-25C8-405E-8272-8E1AC46401E0}"/>
              </a:ext>
            </a:extLst>
          </p:cNvPr>
          <p:cNvSpPr/>
          <p:nvPr/>
        </p:nvSpPr>
        <p:spPr>
          <a:xfrm>
            <a:off x="9111196" y="553725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500C3F2-D08A-47DB-9364-BC0D9A6E0A55}"/>
              </a:ext>
            </a:extLst>
          </p:cNvPr>
          <p:cNvSpPr/>
          <p:nvPr/>
        </p:nvSpPr>
        <p:spPr>
          <a:xfrm>
            <a:off x="9111092" y="5893386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298604-E330-4DC2-BEFC-CDA8DF75E6F1}"/>
              </a:ext>
            </a:extLst>
          </p:cNvPr>
          <p:cNvSpPr/>
          <p:nvPr/>
        </p:nvSpPr>
        <p:spPr>
          <a:xfrm>
            <a:off x="9120976" y="6258625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AC3AB34-1C9F-488C-9AC2-C20779C30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490" y="856000"/>
            <a:ext cx="6079454" cy="426538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7EFD4D2-A482-4483-B648-929F0228CD40}"/>
              </a:ext>
            </a:extLst>
          </p:cNvPr>
          <p:cNvSpPr/>
          <p:nvPr/>
        </p:nvSpPr>
        <p:spPr>
          <a:xfrm>
            <a:off x="1954489" y="236460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A97D46F-DB82-4CCA-967D-CA55BC3BBC61}"/>
              </a:ext>
            </a:extLst>
          </p:cNvPr>
          <p:cNvSpPr/>
          <p:nvPr/>
        </p:nvSpPr>
        <p:spPr>
          <a:xfrm>
            <a:off x="1954489" y="2671002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FB90875-C35E-40D9-A61C-A945C9D587BD}"/>
              </a:ext>
            </a:extLst>
          </p:cNvPr>
          <p:cNvSpPr/>
          <p:nvPr/>
        </p:nvSpPr>
        <p:spPr>
          <a:xfrm>
            <a:off x="1954489" y="442477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5C7A10-71F0-4135-8F75-45766D771637}"/>
              </a:ext>
            </a:extLst>
          </p:cNvPr>
          <p:cNvSpPr/>
          <p:nvPr/>
        </p:nvSpPr>
        <p:spPr>
          <a:xfrm>
            <a:off x="2139271" y="4910940"/>
            <a:ext cx="400420" cy="200656"/>
          </a:xfrm>
          <a:prstGeom prst="rect">
            <a:avLst/>
          </a:prstGeom>
          <a:noFill/>
          <a:ln w="38100"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B5852C-9842-42BD-ABF5-7046D92FA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05"/>
          <a:stretch/>
        </p:blipFill>
        <p:spPr>
          <a:xfrm>
            <a:off x="3754664" y="3015517"/>
            <a:ext cx="5019157" cy="171263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DBF00-EC74-4C3A-BE91-4BEDA5090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666" y="2998404"/>
            <a:ext cx="5019157" cy="954892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155F5ECD-FABF-4A44-88D0-0D748B8A4298}"/>
              </a:ext>
            </a:extLst>
          </p:cNvPr>
          <p:cNvSpPr/>
          <p:nvPr/>
        </p:nvSpPr>
        <p:spPr>
          <a:xfrm>
            <a:off x="3738958" y="3555320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31EA03-0FB8-42D3-8DF7-82B89433D823}"/>
              </a:ext>
            </a:extLst>
          </p:cNvPr>
          <p:cNvSpPr/>
          <p:nvPr/>
        </p:nvSpPr>
        <p:spPr>
          <a:xfrm>
            <a:off x="3738958" y="4428193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BDCBEBC-7DEC-440B-8382-CF9977199227}"/>
              </a:ext>
            </a:extLst>
          </p:cNvPr>
          <p:cNvCxnSpPr>
            <a:stCxn id="38" idx="3"/>
            <a:endCxn id="35" idx="2"/>
          </p:cNvCxnSpPr>
          <p:nvPr/>
        </p:nvCxnSpPr>
        <p:spPr>
          <a:xfrm flipV="1">
            <a:off x="2539691" y="3650941"/>
            <a:ext cx="1199267" cy="1360327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8E11A25-D5FA-4AB4-BF23-3596FC6E3F44}"/>
              </a:ext>
            </a:extLst>
          </p:cNvPr>
          <p:cNvCxnSpPr>
            <a:stCxn id="38" idx="3"/>
            <a:endCxn id="37" idx="2"/>
          </p:cNvCxnSpPr>
          <p:nvPr/>
        </p:nvCxnSpPr>
        <p:spPr>
          <a:xfrm flipV="1">
            <a:off x="2539691" y="4523814"/>
            <a:ext cx="1199267" cy="487454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A6D173-72D5-4250-B3B6-6B1C0EA93B33}"/>
              </a:ext>
            </a:extLst>
          </p:cNvPr>
          <p:cNvSpPr/>
          <p:nvPr/>
        </p:nvSpPr>
        <p:spPr>
          <a:xfrm>
            <a:off x="4876051" y="4415909"/>
            <a:ext cx="460771" cy="203526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DD180C2-B211-4BF4-BFE1-BA0DA2FAE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0" y="5153110"/>
            <a:ext cx="5019156" cy="747284"/>
          </a:xfrm>
          <a:prstGeom prst="rect">
            <a:avLst/>
          </a:prstGeom>
          <a:ln w="38100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D149E187-4D8A-4E1B-823B-98A98874C4D7}"/>
              </a:ext>
            </a:extLst>
          </p:cNvPr>
          <p:cNvSpPr/>
          <p:nvPr/>
        </p:nvSpPr>
        <p:spPr>
          <a:xfrm>
            <a:off x="3738958" y="5555089"/>
            <a:ext cx="191242" cy="191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54060AF-22C3-4BCE-A18D-F92B3A1D5333}"/>
              </a:ext>
            </a:extLst>
          </p:cNvPr>
          <p:cNvCxnSpPr>
            <a:stCxn id="38" idx="3"/>
            <a:endCxn id="49" idx="2"/>
          </p:cNvCxnSpPr>
          <p:nvPr/>
        </p:nvCxnSpPr>
        <p:spPr>
          <a:xfrm>
            <a:off x="2539691" y="5011268"/>
            <a:ext cx="1199267" cy="639442"/>
          </a:xfrm>
          <a:prstGeom prst="bentConnector3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F08A32E2-906C-4059-A187-2974F0446AA8}"/>
              </a:ext>
            </a:extLst>
          </p:cNvPr>
          <p:cNvSpPr/>
          <p:nvPr/>
        </p:nvSpPr>
        <p:spPr>
          <a:xfrm>
            <a:off x="1954489" y="492719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594668-DD33-412E-92AC-58405AC267E8}"/>
              </a:ext>
            </a:extLst>
          </p:cNvPr>
          <p:cNvSpPr/>
          <p:nvPr/>
        </p:nvSpPr>
        <p:spPr>
          <a:xfrm>
            <a:off x="5631364" y="6559893"/>
            <a:ext cx="378911" cy="167615"/>
          </a:xfrm>
          <a:prstGeom prst="rect">
            <a:avLst/>
          </a:prstGeom>
          <a:noFill/>
          <a:ln w="28575">
            <a:solidFill>
              <a:srgbClr val="334971">
                <a:alpha val="69804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298517C-744B-47DD-86C2-59C9319A32F7}"/>
              </a:ext>
            </a:extLst>
          </p:cNvPr>
          <p:cNvCxnSpPr>
            <a:stCxn id="60" idx="0"/>
            <a:endCxn id="46" idx="3"/>
          </p:cNvCxnSpPr>
          <p:nvPr/>
        </p:nvCxnSpPr>
        <p:spPr>
          <a:xfrm rot="16200000" flipV="1">
            <a:off x="4557711" y="5296784"/>
            <a:ext cx="2042221" cy="483998"/>
          </a:xfrm>
          <a:prstGeom prst="bentConnector2">
            <a:avLst/>
          </a:prstGeom>
          <a:ln w="28575">
            <a:solidFill>
              <a:srgbClr val="334971">
                <a:alpha val="69804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5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DFE39-F759-45DD-A5EB-B7B23AA1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467278"/>
            <a:ext cx="8209058" cy="3943047"/>
          </a:xfrm>
          <a:prstGeom prst="rect">
            <a:avLst/>
          </a:prstGeom>
          <a:ln>
            <a:solidFill>
              <a:srgbClr val="33497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리포트기능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(order/.html)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28487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-1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관리 </a:t>
            </a:r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리포트 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1703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351717"/>
            <a:ext cx="2990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4393907" y="15682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6051257" y="15682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288A07-553F-456E-B44B-ECC73CDD6630}"/>
              </a:ext>
            </a:extLst>
          </p:cNvPr>
          <p:cNvSpPr/>
          <p:nvPr/>
        </p:nvSpPr>
        <p:spPr>
          <a:xfrm>
            <a:off x="7820025" y="6209669"/>
            <a:ext cx="325336" cy="200656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9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5804402" y="334783"/>
            <a:ext cx="5530703" cy="6246627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04026" y="2948548"/>
            <a:ext cx="3334503" cy="96090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684EDF-B457-46F4-B56C-4FED7B3DDF4A}"/>
              </a:ext>
            </a:extLst>
          </p:cNvPr>
          <p:cNvGrpSpPr/>
          <p:nvPr/>
        </p:nvGrpSpPr>
        <p:grpSpPr>
          <a:xfrm>
            <a:off x="6096000" y="2450442"/>
            <a:ext cx="2758191" cy="2015308"/>
            <a:chOff x="6096000" y="2702165"/>
            <a:chExt cx="2758191" cy="2015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2BDE6A-2D54-4601-B5D0-EEA096717A87}"/>
                </a:ext>
              </a:extLst>
            </p:cNvPr>
            <p:cNvSpPr txBox="1"/>
            <p:nvPr/>
          </p:nvSpPr>
          <p:spPr>
            <a:xfrm>
              <a:off x="6096000" y="2702165"/>
              <a:ext cx="2746970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01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조달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8D88-528A-49F2-AA52-A303FEA3B02A}"/>
                </a:ext>
              </a:extLst>
            </p:cNvPr>
            <p:cNvSpPr txBox="1"/>
            <p:nvPr/>
          </p:nvSpPr>
          <p:spPr>
            <a:xfrm>
              <a:off x="6096000" y="3255641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02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발주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7ED4E-4C46-4BCA-9297-1AA6524176F1}"/>
                </a:ext>
              </a:extLst>
            </p:cNvPr>
            <p:cNvSpPr txBox="1"/>
            <p:nvPr/>
          </p:nvSpPr>
          <p:spPr>
            <a:xfrm>
              <a:off x="6096000" y="3817280"/>
              <a:ext cx="2748573" cy="3385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03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 i="0">
                  <a:solidFill>
                    <a:schemeClr val="bg1"/>
                  </a:solidFill>
                  <a:effectLst/>
                  <a:latin typeface="넥슨Lv1고딕" panose="00000500000000000000" charset="-127"/>
                  <a:ea typeface="넥슨Lv1고딕" panose="00000500000000000000" charset="-127"/>
                </a:rPr>
                <a:t>자재 관리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C8524-0196-48D9-9C3C-2CB40886345A}"/>
                </a:ext>
              </a:extLst>
            </p:cNvPr>
            <p:cNvSpPr txBox="1"/>
            <p:nvPr/>
          </p:nvSpPr>
          <p:spPr>
            <a:xfrm>
              <a:off x="6096000" y="4378919"/>
              <a:ext cx="275819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CHAPTER  04 </a:t>
              </a:r>
              <a:r>
                <a:rPr lang="ko-KR" altLang="en-US" sz="1600" err="1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ㅣ</a:t>
              </a:r>
              <a:r>
                <a:rPr lang="ko-KR" altLang="en-US" sz="1600">
                  <a:solidFill>
                    <a:schemeClr val="bg1"/>
                  </a:solidFill>
                  <a:latin typeface="넥슨Lv1고딕 Light" panose="00000300000000000000" pitchFamily="2" charset="-127"/>
                  <a:ea typeface="넥슨Lv1고딕 Light" panose="00000300000000000000" pitchFamily="2" charset="-127"/>
                </a:rPr>
                <a:t> </a:t>
              </a:r>
              <a:r>
                <a:rPr lang="ko-KR" altLang="en-US" sz="1600">
                  <a:solidFill>
                    <a:schemeClr val="bg1"/>
                  </a:solidFill>
                  <a:latin typeface="넥슨Lv1고딕" panose="00000500000000000000" charset="-127"/>
                  <a:ea typeface="넥슨Lv1고딕" panose="00000500000000000000" charset="-127"/>
                </a:rPr>
                <a:t>보안 정책</a:t>
              </a:r>
              <a:endParaRPr lang="en-US" altLang="ko-KR" sz="1600" dirty="0">
                <a:solidFill>
                  <a:schemeClr val="bg1"/>
                </a:solidFill>
                <a:latin typeface="넥슨Lv1고딕" panose="00000500000000000000" charset="-127"/>
                <a:ea typeface="넥슨Lv1고딕" panose="0000050000000000000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526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192873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자재관리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03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9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입고처리 마감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거래명세서 발행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구매 발주서 마감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입고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출고 처리 진행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재고 산출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재고 금액 산출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월별 재고금액 현황 리포트 확인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 출고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D3544-2BC7-43EE-A2AD-77107A07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9"/>
          <a:stretch/>
        </p:blipFill>
        <p:spPr>
          <a:xfrm>
            <a:off x="1380036" y="1018195"/>
            <a:ext cx="2661186" cy="4998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387387" y="1018196"/>
            <a:ext cx="2661186" cy="2410803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387387" y="5250425"/>
            <a:ext cx="2661186" cy="766685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48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23651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보안정책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04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917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1AE91-9BA5-4EEC-8285-88EFC1B3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6" y="953956"/>
            <a:ext cx="1733550" cy="2000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79F85C-41C6-4B60-97E7-2E216DEE463C}"/>
              </a:ext>
            </a:extLst>
          </p:cNvPr>
          <p:cNvSpPr/>
          <p:nvPr/>
        </p:nvSpPr>
        <p:spPr>
          <a:xfrm>
            <a:off x="519946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자재담당자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80E2D-6093-4621-B193-175F83012DA5}"/>
              </a:ext>
            </a:extLst>
          </p:cNvPr>
          <p:cNvSpPr/>
          <p:nvPr/>
        </p:nvSpPr>
        <p:spPr>
          <a:xfrm>
            <a:off x="3158139" y="516946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발주담당자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AF1F3C-390C-4E57-9D54-6C0FC4B6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01" y="958718"/>
            <a:ext cx="1728788" cy="1996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CEBD80-5BDD-41F1-BDE2-B5B88B0E3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46" y="3921381"/>
            <a:ext cx="1724025" cy="15621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A4C60-93DB-4026-BF5F-FC9B7CEB15CF}"/>
              </a:ext>
            </a:extLst>
          </p:cNvPr>
          <p:cNvSpPr/>
          <p:nvPr/>
        </p:nvSpPr>
        <p:spPr>
          <a:xfrm>
            <a:off x="519946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조달담당자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0641CC3-08F4-4156-B304-CE69DD6D6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902" y="3921704"/>
            <a:ext cx="1724025" cy="2419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965E-FDF6-4B57-B45F-29F29050DE1F}"/>
              </a:ext>
            </a:extLst>
          </p:cNvPr>
          <p:cNvSpPr/>
          <p:nvPr/>
        </p:nvSpPr>
        <p:spPr>
          <a:xfrm>
            <a:off x="3158139" y="3489812"/>
            <a:ext cx="1733550" cy="431569"/>
          </a:xfrm>
          <a:prstGeom prst="rect">
            <a:avLst/>
          </a:prstGeom>
          <a:solidFill>
            <a:schemeClr val="bg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3349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ADMIN</a:t>
            </a:r>
            <a:endParaRPr lang="ko-KR" altLang="en-US">
              <a:solidFill>
                <a:srgbClr val="3349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777B05-310F-4F5A-8677-F4CF146A0706}"/>
              </a:ext>
            </a:extLst>
          </p:cNvPr>
          <p:cNvSpPr txBox="1"/>
          <p:nvPr/>
        </p:nvSpPr>
        <p:spPr>
          <a:xfrm>
            <a:off x="6096000" y="958718"/>
            <a:ext cx="5679760" cy="22307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부서별로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메뉴에 대한</a:t>
            </a:r>
            <a:r>
              <a:rPr lang="en-US" altLang="ko-KR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접근 권한을 </a:t>
            </a:r>
            <a:endParaRPr lang="en-US" altLang="ko-KR" sz="3200" spc="60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spc="6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다르게 설정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-55314"/>
            <a:ext cx="5448846" cy="696862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F71F4-FBB4-4357-A839-AAF7DAC9EAA3}"/>
              </a:ext>
            </a:extLst>
          </p:cNvPr>
          <p:cNvSpPr txBox="1"/>
          <p:nvPr/>
        </p:nvSpPr>
        <p:spPr>
          <a:xfrm>
            <a:off x="5822535" y="5066132"/>
            <a:ext cx="207941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charset="-127"/>
                <a:ea typeface="넥슨Lv1고딕 Bold" panose="00000800000000000000" charset="-127"/>
              </a:rPr>
              <a:t>조달 관리</a:t>
            </a:r>
            <a:endParaRPr lang="ko-KR" altLang="en-US" sz="36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68366-FC30-453A-9BA7-B88A1476C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" y="591535"/>
            <a:ext cx="4256194" cy="56749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2A3A7C-BBAD-4EA0-8EC7-A48A1B96AE5D}"/>
              </a:ext>
            </a:extLst>
          </p:cNvPr>
          <p:cNvSpPr/>
          <p:nvPr/>
        </p:nvSpPr>
        <p:spPr>
          <a:xfrm>
            <a:off x="4241469" y="3985954"/>
            <a:ext cx="3938704" cy="7391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611785" y="3780645"/>
            <a:ext cx="3346356" cy="9341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CHAPTER  01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F071F05-18DD-43B3-8318-408A311EC8C9}"/>
              </a:ext>
            </a:extLst>
          </p:cNvPr>
          <p:cNvSpPr/>
          <p:nvPr/>
        </p:nvSpPr>
        <p:spPr>
          <a:xfrm>
            <a:off x="0" y="0"/>
            <a:ext cx="5448846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DAB02-A6BC-4B00-A168-CCC96760887F}"/>
              </a:ext>
            </a:extLst>
          </p:cNvPr>
          <p:cNvSpPr txBox="1"/>
          <p:nvPr/>
        </p:nvSpPr>
        <p:spPr>
          <a:xfrm>
            <a:off x="6700978" y="2004540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 별로 세부 항목에 대한 정보를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734F3-BC05-4467-BD3A-CA5672615C7C}"/>
              </a:ext>
            </a:extLst>
          </p:cNvPr>
          <p:cNvSpPr txBox="1"/>
          <p:nvPr/>
        </p:nvSpPr>
        <p:spPr>
          <a:xfrm>
            <a:off x="6700978" y="1419169"/>
            <a:ext cx="25410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D162-8697-4789-8AAD-F9E53D5C8ED6}"/>
              </a:ext>
            </a:extLst>
          </p:cNvPr>
          <p:cNvSpPr txBox="1"/>
          <p:nvPr/>
        </p:nvSpPr>
        <p:spPr>
          <a:xfrm>
            <a:off x="6700978" y="3518252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완료된 거래 계약에 대해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36C1A-9CBB-404B-9362-685BAA044718}"/>
              </a:ext>
            </a:extLst>
          </p:cNvPr>
          <p:cNvSpPr txBox="1"/>
          <p:nvPr/>
        </p:nvSpPr>
        <p:spPr>
          <a:xfrm>
            <a:off x="6700978" y="2932881"/>
            <a:ext cx="254589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 </a:t>
            </a:r>
            <a:r>
              <a:rPr lang="ko-KR" altLang="en-US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계약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6700978" y="5031964"/>
            <a:ext cx="438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조달 계획을 등록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관리</a:t>
            </a:r>
            <a:r>
              <a:rPr lang="en-US" altLang="ko-KR" sz="1600">
                <a:solidFill>
                  <a:srgbClr val="3349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en-US" altLang="ko-KR" sz="1600" dirty="0">
              <a:solidFill>
                <a:srgbClr val="3349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32C70-C2C4-4A73-B465-AF29EE056F4F}"/>
              </a:ext>
            </a:extLst>
          </p:cNvPr>
          <p:cNvSpPr txBox="1"/>
          <p:nvPr/>
        </p:nvSpPr>
        <p:spPr>
          <a:xfrm>
            <a:off x="6700978" y="4446593"/>
            <a:ext cx="33217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 </a:t>
            </a:r>
            <a:r>
              <a:rPr lang="ko-KR" altLang="en-US" sz="32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조달계획 관리</a:t>
            </a:r>
            <a:endParaRPr lang="ko-KR" altLang="en-US" sz="32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0DE50-1CFE-4E19-B859-5DF148F6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95" y="1018198"/>
            <a:ext cx="2438824" cy="49989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56B943-DDB5-4B29-AB05-0AAD13AD5D11}"/>
              </a:ext>
            </a:extLst>
          </p:cNvPr>
          <p:cNvSpPr/>
          <p:nvPr/>
        </p:nvSpPr>
        <p:spPr>
          <a:xfrm>
            <a:off x="1498995" y="1018198"/>
            <a:ext cx="2438824" cy="985746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903A93-1434-4A8D-BF11-16E380F195E8}"/>
              </a:ext>
            </a:extLst>
          </p:cNvPr>
          <p:cNvSpPr/>
          <p:nvPr/>
        </p:nvSpPr>
        <p:spPr>
          <a:xfrm>
            <a:off x="1498995" y="4045621"/>
            <a:ext cx="2438824" cy="1971491"/>
          </a:xfrm>
          <a:prstGeom prst="rect">
            <a:avLst/>
          </a:prstGeom>
          <a:solidFill>
            <a:srgbClr val="002060">
              <a:alpha val="5019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1" y="349244"/>
            <a:ext cx="291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검색기능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(product/list.html)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  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347082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</a:t>
            </a:r>
            <a:endParaRPr lang="ko-KR" altLang="en-US" sz="1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E796F-63EC-44D7-A218-AF1E5AA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30" y="1183958"/>
            <a:ext cx="1492582" cy="1076324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BCE2F-BA46-4240-ADF5-0A76C46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29" y="1168662"/>
            <a:ext cx="1471612" cy="1177290"/>
          </a:xfrm>
          <a:prstGeom prst="rect">
            <a:avLst/>
          </a:prstGeom>
          <a:ln>
            <a:solidFill>
              <a:srgbClr val="33497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010B01-D10D-4599-B593-51E4FFB7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60" y="1183958"/>
            <a:ext cx="1530462" cy="646331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1B486E9-275F-4767-BC00-E8F6DF410CC1}"/>
              </a:ext>
            </a:extLst>
          </p:cNvPr>
          <p:cNvCxnSpPr>
            <a:cxnSpLocks/>
          </p:cNvCxnSpPr>
          <p:nvPr/>
        </p:nvCxnSpPr>
        <p:spPr>
          <a:xfrm flipV="1">
            <a:off x="3321033" y="2345953"/>
            <a:ext cx="1393843" cy="740147"/>
          </a:xfrm>
          <a:prstGeom prst="bentConnector3">
            <a:avLst>
              <a:gd name="adj1" fmla="val 99885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890032-26F3-4B75-8E09-3FFA984AB452}"/>
              </a:ext>
            </a:extLst>
          </p:cNvPr>
          <p:cNvGrpSpPr/>
          <p:nvPr/>
        </p:nvGrpSpPr>
        <p:grpSpPr>
          <a:xfrm>
            <a:off x="1488457" y="2250757"/>
            <a:ext cx="1567264" cy="740093"/>
            <a:chOff x="1488457" y="2260282"/>
            <a:chExt cx="1567264" cy="740093"/>
          </a:xfrm>
        </p:grpSpPr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E4A51FB8-3EE9-4889-ABAC-874058AB510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1488457" y="2260282"/>
              <a:ext cx="1567264" cy="455744"/>
            </a:xfrm>
            <a:prstGeom prst="bentConnector2">
              <a:avLst/>
            </a:prstGeom>
            <a:ln w="38100">
              <a:solidFill>
                <a:srgbClr val="3349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31149A-1C19-4431-BA2E-3EFE2FB45FB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50" y="2716026"/>
              <a:ext cx="0" cy="284349"/>
            </a:xfrm>
            <a:prstGeom prst="line">
              <a:avLst/>
            </a:prstGeom>
            <a:ln w="38100">
              <a:solidFill>
                <a:srgbClr val="3349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7C6E0F6A-81E2-4FA9-A452-BF7EA72A1996}"/>
              </a:ext>
            </a:extLst>
          </p:cNvPr>
          <p:cNvSpPr/>
          <p:nvPr/>
        </p:nvSpPr>
        <p:spPr>
          <a:xfrm>
            <a:off x="857949" y="29752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일반검색을 통해 등록된 품목을 검색할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일반검색 항목선택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키워드 입력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857949" y="318105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8307" y="242548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2146194" y="317152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8307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10797391" y="2776994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DD15B984-B74F-4D1F-983A-820D4D4344F6}"/>
              </a:ext>
            </a:extLst>
          </p:cNvPr>
          <p:cNvSpPr/>
          <p:nvPr/>
        </p:nvSpPr>
        <p:spPr>
          <a:xfrm>
            <a:off x="1427462" y="2893740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A33C0CE9-FD28-4776-8DC4-D11E63A3E2C3}"/>
              </a:ext>
            </a:extLst>
          </p:cNvPr>
          <p:cNvSpPr/>
          <p:nvPr/>
        </p:nvSpPr>
        <p:spPr>
          <a:xfrm>
            <a:off x="3287136" y="3008612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EBFE5048-E25B-4D08-B8A7-E30DEA388766}"/>
              </a:ext>
            </a:extLst>
          </p:cNvPr>
          <p:cNvSpPr/>
          <p:nvPr/>
        </p:nvSpPr>
        <p:spPr>
          <a:xfrm>
            <a:off x="1427462" y="329480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01B5C6B-915D-4ECB-9449-6B59A13EEDD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689" y="1929495"/>
            <a:ext cx="1865172" cy="1020429"/>
          </a:xfrm>
          <a:prstGeom prst="bentConnector4">
            <a:avLst>
              <a:gd name="adj1" fmla="val -10242"/>
              <a:gd name="adj2" fmla="val 122402"/>
            </a:avLst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0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등록기능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(product/register.html)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49920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품목등록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품목별로 품목분류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첨부파일과 같은 세부 항목에 대한 정보를 입력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저장할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대분류 선택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중분류 선택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 선택시 품목코드 자동 생성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텍스트 입력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  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찾기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-&gt;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이미지 선택시 미리보기 가능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및 삭제 후 재선택 가능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189CC91-9D5A-4550-B38B-49C7BAE643B2}"/>
              </a:ext>
            </a:extLst>
          </p:cNvPr>
          <p:cNvSpPr/>
          <p:nvPr/>
        </p:nvSpPr>
        <p:spPr>
          <a:xfrm>
            <a:off x="9119717" y="260974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D32F5A4-FE2E-44CA-A7B9-1E254251345E}"/>
              </a:ext>
            </a:extLst>
          </p:cNvPr>
          <p:cNvSpPr/>
          <p:nvPr/>
        </p:nvSpPr>
        <p:spPr>
          <a:xfrm>
            <a:off x="9119717" y="29712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A2CD211-F37E-44E9-9A89-69442333F683}"/>
              </a:ext>
            </a:extLst>
          </p:cNvPr>
          <p:cNvSpPr/>
          <p:nvPr/>
        </p:nvSpPr>
        <p:spPr>
          <a:xfrm>
            <a:off x="9119717" y="332019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EAB30-268E-489D-BD3B-CA5E4A18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4" y="1037392"/>
            <a:ext cx="6479836" cy="465855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33C1137-0084-4F67-ABED-E4D5D9A46860}"/>
              </a:ext>
            </a:extLst>
          </p:cNvPr>
          <p:cNvCxnSpPr>
            <a:cxnSpLocks/>
            <a:stCxn id="13" idx="1"/>
            <a:endCxn id="4" idx="2"/>
          </p:cNvCxnSpPr>
          <p:nvPr/>
        </p:nvCxnSpPr>
        <p:spPr>
          <a:xfrm rot="10800000">
            <a:off x="3470592" y="5695950"/>
            <a:ext cx="4625658" cy="414338"/>
          </a:xfrm>
          <a:prstGeom prst="bentConnector2">
            <a:avLst/>
          </a:prstGeom>
          <a:ln w="38100">
            <a:solidFill>
              <a:srgbClr val="334971">
                <a:alpha val="5019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5E96E721-B0AF-4484-B187-9653E8C63188}"/>
              </a:ext>
            </a:extLst>
          </p:cNvPr>
          <p:cNvSpPr/>
          <p:nvPr/>
        </p:nvSpPr>
        <p:spPr>
          <a:xfrm>
            <a:off x="323695" y="1520193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096250" y="6010275"/>
            <a:ext cx="419100" cy="20002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ADD14D-99DA-4E4F-88C1-E9CA42C5479C}"/>
              </a:ext>
            </a:extLst>
          </p:cNvPr>
          <p:cNvSpPr/>
          <p:nvPr/>
        </p:nvSpPr>
        <p:spPr>
          <a:xfrm>
            <a:off x="323695" y="210089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DCDFBD2-114E-4031-8A67-D1B85F2D595E}"/>
              </a:ext>
            </a:extLst>
          </p:cNvPr>
          <p:cNvSpPr/>
          <p:nvPr/>
        </p:nvSpPr>
        <p:spPr>
          <a:xfrm>
            <a:off x="323695" y="2614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2479BA-C6B9-4528-BD4E-CDB3DE14CB77}"/>
              </a:ext>
            </a:extLst>
          </p:cNvPr>
          <p:cNvSpPr/>
          <p:nvPr/>
        </p:nvSpPr>
        <p:spPr>
          <a:xfrm>
            <a:off x="323695" y="490000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09A8A2-6744-474F-8FFB-BDD2E949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58" y="1802501"/>
            <a:ext cx="3527206" cy="1062038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0EB4547-C3F5-4BC6-B788-7979B86DBF6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05350" y="1641164"/>
            <a:ext cx="2265311" cy="161337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B6D5C0-EF20-4251-83D9-684D2C7E04C4}"/>
              </a:ext>
            </a:extLst>
          </p:cNvPr>
          <p:cNvCxnSpPr>
            <a:cxnSpLocks/>
          </p:cNvCxnSpPr>
          <p:nvPr/>
        </p:nvCxnSpPr>
        <p:spPr>
          <a:xfrm flipH="1">
            <a:off x="1847850" y="2196518"/>
            <a:ext cx="3359208" cy="0"/>
          </a:xfrm>
          <a:prstGeom prst="straightConnector1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71AC642E-E5E8-4D1D-9EFD-05320C813306}"/>
              </a:ext>
            </a:extLst>
          </p:cNvPr>
          <p:cNvSpPr/>
          <p:nvPr/>
        </p:nvSpPr>
        <p:spPr>
          <a:xfrm>
            <a:off x="9119717" y="388948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313EA8-7F81-4B72-B656-71B0403A6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60" y="3462475"/>
            <a:ext cx="5036548" cy="1208050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6914958-363B-471F-AE0D-C4B1C39D386D}"/>
              </a:ext>
            </a:extLst>
          </p:cNvPr>
          <p:cNvCxnSpPr>
            <a:endCxn id="30" idx="1"/>
          </p:cNvCxnSpPr>
          <p:nvPr/>
        </p:nvCxnSpPr>
        <p:spPr>
          <a:xfrm rot="5400000" flipH="1" flipV="1">
            <a:off x="2892880" y="4173995"/>
            <a:ext cx="907874" cy="692885"/>
          </a:xfrm>
          <a:prstGeom prst="bentConnector2">
            <a:avLst/>
          </a:prstGeom>
          <a:ln w="38100">
            <a:solidFill>
              <a:srgbClr val="334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0BCC3975-95DF-4535-BD98-1EF1D15AE4E0}"/>
              </a:ext>
            </a:extLst>
          </p:cNvPr>
          <p:cNvSpPr/>
          <p:nvPr/>
        </p:nvSpPr>
        <p:spPr>
          <a:xfrm>
            <a:off x="2933698" y="4926749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E1B5C86F-86D6-4EA3-A0BF-3F91D993A19C}"/>
              </a:ext>
            </a:extLst>
          </p:cNvPr>
          <p:cNvSpPr/>
          <p:nvPr/>
        </p:nvSpPr>
        <p:spPr>
          <a:xfrm>
            <a:off x="4637387" y="1566873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AD8BA87E-0011-4613-8506-A93970A3AAB6}"/>
              </a:ext>
            </a:extLst>
          </p:cNvPr>
          <p:cNvSpPr/>
          <p:nvPr/>
        </p:nvSpPr>
        <p:spPr>
          <a:xfrm>
            <a:off x="5165387" y="2128977"/>
            <a:ext cx="135926" cy="135926"/>
          </a:xfrm>
          <a:prstGeom prst="flowChartConnector">
            <a:avLst/>
          </a:prstGeom>
          <a:solidFill>
            <a:srgbClr val="334971"/>
          </a:solidFill>
          <a:ln>
            <a:solidFill>
              <a:srgbClr val="3349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17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상세보기기능 </a:t>
            </a:r>
            <a:endParaRPr lang="en-US" altLang="ko-KR" sz="200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(product/read.html)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62536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0941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275517"/>
            <a:ext cx="299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등록된 품목의 상세정보를 확인할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상세정보에 대해 모두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처리하여 읽기 기능만 제공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866774" y="4093905"/>
            <a:ext cx="1076325" cy="154245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856417"/>
            <a:ext cx="5705475" cy="466514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21559"/>
            <a:ext cx="5705474" cy="1280954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stCxn id="13" idx="0"/>
          </p:cNvCxnSpPr>
          <p:nvPr/>
        </p:nvCxnSpPr>
        <p:spPr>
          <a:xfrm rot="5400000" flipH="1" flipV="1">
            <a:off x="823222" y="1839016"/>
            <a:ext cx="2836605" cy="1673174"/>
          </a:xfrm>
          <a:prstGeom prst="bentConnector3">
            <a:avLst>
              <a:gd name="adj1" fmla="val 100033"/>
            </a:avLst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5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A3EF2-807F-4725-8728-1D02F453063C}"/>
              </a:ext>
            </a:extLst>
          </p:cNvPr>
          <p:cNvSpPr/>
          <p:nvPr/>
        </p:nvSpPr>
        <p:spPr>
          <a:xfrm>
            <a:off x="8922775" y="0"/>
            <a:ext cx="3269225" cy="6858000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04DF7-85A3-46A7-B4E5-DA8FD9F974C9}"/>
              </a:ext>
            </a:extLst>
          </p:cNvPr>
          <p:cNvSpPr txBox="1"/>
          <p:nvPr/>
        </p:nvSpPr>
        <p:spPr>
          <a:xfrm>
            <a:off x="9061960" y="349244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수정기능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(product/modify.html)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452E9-6059-425A-B1A0-AA3DE91BE662}"/>
              </a:ext>
            </a:extLst>
          </p:cNvPr>
          <p:cNvSpPr txBox="1"/>
          <p:nvPr/>
        </p:nvSpPr>
        <p:spPr>
          <a:xfrm>
            <a:off x="381369" y="226134"/>
            <a:ext cx="783579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1-1 </a:t>
            </a:r>
            <a:r>
              <a:rPr lang="ko-KR" altLang="en-US" sz="2400" i="0">
                <a:solidFill>
                  <a:schemeClr val="accent1">
                    <a:lumMod val="50000"/>
                  </a:schemeClr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조달관리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품목관리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품목정보 상세보기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&gt;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수정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삭제</a:t>
            </a:r>
            <a:endParaRPr lang="ko-KR" altLang="en-US" sz="2400" spc="600" dirty="0">
              <a:solidFill>
                <a:schemeClr val="accent1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B4E49-D2E8-450B-B472-CB416813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9" y="2431622"/>
            <a:ext cx="8182651" cy="3911144"/>
          </a:xfrm>
          <a:prstGeom prst="rect">
            <a:avLst/>
          </a:prstGeom>
          <a:ln>
            <a:solidFill>
              <a:srgbClr val="334971"/>
            </a:solidFill>
          </a:ln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A9B1076-F1BA-4FA3-8AE0-F3C667451D39}"/>
              </a:ext>
            </a:extLst>
          </p:cNvPr>
          <p:cNvCxnSpPr>
            <a:cxnSpLocks/>
          </p:cNvCxnSpPr>
          <p:nvPr/>
        </p:nvCxnSpPr>
        <p:spPr>
          <a:xfrm>
            <a:off x="9061962" y="1437059"/>
            <a:ext cx="2990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D28DE44-0BF9-45E4-B099-7F3D1AC987F7}"/>
              </a:ext>
            </a:extLst>
          </p:cNvPr>
          <p:cNvSpPr txBox="1"/>
          <p:nvPr/>
        </p:nvSpPr>
        <p:spPr>
          <a:xfrm>
            <a:off x="9061961" y="1618417"/>
            <a:ext cx="2990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개요 </a:t>
            </a:r>
            <a:r>
              <a:rPr lang="en-US" altLang="ko-KR" sz="1600" b="1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</a:t>
            </a:r>
          </a:p>
          <a:p>
            <a:r>
              <a:rPr lang="en-US" altLang="ko-KR" sz="14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품목의 상세정보 내용을 수정할 수 있다</a:t>
            </a:r>
            <a:r>
              <a:rPr lang="en-US" altLang="ko-KR" sz="120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 </a:t>
            </a:r>
            <a:r>
              <a:rPr lang="ko-KR" altLang="en-US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화면 설계</a:t>
            </a:r>
            <a:r>
              <a:rPr lang="en-US" altLang="ko-KR" sz="1600" b="1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]</a:t>
            </a: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1.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수정불가항목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(readonly) 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품목코드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품목정보 등록일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마지막 수정일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2.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텍스트수정가능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품목이름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품목설명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/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비고</a:t>
            </a:r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3.  select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box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품목분류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수정전 값이 보여짐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select box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를 통해 다른 값 선택시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readonly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영역에 반영됨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.) 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4.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첨부파일 수정가능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수정전 값이 보여짐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첨부파일 선택 시 미리보기 기능을 통해 이미미 확인 및 수정 가능함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endParaRPr lang="en-US" altLang="ko-KR" sz="1200">
              <a:solidFill>
                <a:schemeClr val="accent4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5. 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삭제기능 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모달창을 통해 확인 선택시 해당 품목정보 삭제됨</a:t>
            </a:r>
            <a:r>
              <a:rPr lang="en-US" altLang="ko-KR" sz="1200">
                <a:solidFill>
                  <a:schemeClr val="accent4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31A0E-3699-490E-8C1F-8A2D22DC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11" y="913567"/>
            <a:ext cx="5705475" cy="4665142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6518C2-FE6B-4603-9253-F24E18DF2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11" y="5578709"/>
            <a:ext cx="5705474" cy="1280954"/>
          </a:xfrm>
          <a:prstGeom prst="rect">
            <a:avLst/>
          </a:prstGeom>
          <a:ln w="9525">
            <a:solidFill>
              <a:srgbClr val="334971"/>
            </a:solidFill>
          </a:ln>
          <a:effectLst/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092FB7-7B0A-4F97-8559-1A0D4438D028}"/>
              </a:ext>
            </a:extLst>
          </p:cNvPr>
          <p:cNvCxnSpPr>
            <a:cxnSpLocks/>
            <a:stCxn id="13" idx="1"/>
            <a:endCxn id="9" idx="2"/>
          </p:cNvCxnSpPr>
          <p:nvPr/>
        </p:nvCxnSpPr>
        <p:spPr>
          <a:xfrm rot="10800000">
            <a:off x="2936138" y="6423723"/>
            <a:ext cx="330937" cy="180942"/>
          </a:xfrm>
          <a:prstGeom prst="bentConnector2">
            <a:avLst/>
          </a:prstGeom>
          <a:ln w="38100">
            <a:solidFill>
              <a:srgbClr val="334971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79764-B70A-4C0B-8C41-97E88D5DAE6D}"/>
              </a:ext>
            </a:extLst>
          </p:cNvPr>
          <p:cNvSpPr/>
          <p:nvPr/>
        </p:nvSpPr>
        <p:spPr>
          <a:xfrm>
            <a:off x="3267074" y="6475155"/>
            <a:ext cx="381001" cy="259020"/>
          </a:xfrm>
          <a:prstGeom prst="rect">
            <a:avLst/>
          </a:prstGeom>
          <a:noFill/>
          <a:ln w="38100">
            <a:solidFill>
              <a:srgbClr val="334971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1AE561-B840-43C5-B68F-D709CDECC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09" y="5229352"/>
            <a:ext cx="5430655" cy="1194371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EB5F827-83A2-443B-8903-A4929848862D}"/>
              </a:ext>
            </a:extLst>
          </p:cNvPr>
          <p:cNvSpPr/>
          <p:nvPr/>
        </p:nvSpPr>
        <p:spPr>
          <a:xfrm>
            <a:off x="9125253" y="25580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632551D-26C6-41D5-B702-C4EAF24106DA}"/>
              </a:ext>
            </a:extLst>
          </p:cNvPr>
          <p:cNvSpPr/>
          <p:nvPr/>
        </p:nvSpPr>
        <p:spPr>
          <a:xfrm>
            <a:off x="9125253" y="3105706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75624E-941D-448E-96C9-9727F10AED8E}"/>
              </a:ext>
            </a:extLst>
          </p:cNvPr>
          <p:cNvSpPr/>
          <p:nvPr/>
        </p:nvSpPr>
        <p:spPr>
          <a:xfrm>
            <a:off x="9125253" y="3650947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FB5838-E8AE-41C8-91FD-8E1FAB34C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8" y="741084"/>
            <a:ext cx="5430654" cy="4467552"/>
          </a:xfrm>
          <a:prstGeom prst="rect">
            <a:avLst/>
          </a:prstGeom>
          <a:ln w="28575">
            <a:solidFill>
              <a:srgbClr val="33497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E0B0AA3-6AF2-4E88-8179-3869B7DA6CA3}"/>
              </a:ext>
            </a:extLst>
          </p:cNvPr>
          <p:cNvSpPr/>
          <p:nvPr/>
        </p:nvSpPr>
        <p:spPr>
          <a:xfrm>
            <a:off x="238697" y="140432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1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D2949E-F3BA-4680-93F4-BFAEFD085716}"/>
              </a:ext>
            </a:extLst>
          </p:cNvPr>
          <p:cNvSpPr/>
          <p:nvPr/>
        </p:nvSpPr>
        <p:spPr>
          <a:xfrm>
            <a:off x="236106" y="1850925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2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4E3AD1B-ECD4-461D-93E4-B8B93453232B}"/>
              </a:ext>
            </a:extLst>
          </p:cNvPr>
          <p:cNvSpPr/>
          <p:nvPr/>
        </p:nvSpPr>
        <p:spPr>
          <a:xfrm>
            <a:off x="236106" y="244811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3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AA9CAAB-AA31-4055-95D3-7907D298851F}"/>
              </a:ext>
            </a:extLst>
          </p:cNvPr>
          <p:cNvSpPr/>
          <p:nvPr/>
        </p:nvSpPr>
        <p:spPr>
          <a:xfrm>
            <a:off x="236106" y="4971839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3A502-66A4-46A6-9AC4-D12DF5139167}"/>
              </a:ext>
            </a:extLst>
          </p:cNvPr>
          <p:cNvSpPr txBox="1"/>
          <p:nvPr/>
        </p:nvSpPr>
        <p:spPr>
          <a:xfrm>
            <a:off x="9061960" y="997356"/>
            <a:ext cx="29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삭제기능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(html</a:t>
            </a:r>
            <a:r>
              <a:rPr lang="ko-KR" altLang="en-US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파일 </a:t>
            </a:r>
            <a:r>
              <a:rPr lang="en-US" altLang="ko-KR" sz="2000">
                <a:solidFill>
                  <a:schemeClr val="bg1"/>
                </a:solidFill>
                <a:latin typeface="넥슨Lv1고딕 Bold" panose="00000800000000000000" charset="-127"/>
                <a:ea typeface="넥슨Lv1고딕 Bold" panose="00000800000000000000" charset="-127"/>
              </a:rPr>
              <a:t>x)</a:t>
            </a:r>
            <a:endParaRPr lang="ko-KR" altLang="en-US" sz="2000" dirty="0">
              <a:solidFill>
                <a:schemeClr val="bg1"/>
              </a:solidFill>
              <a:latin typeface="넥슨Lv1고딕 Bold" panose="00000800000000000000" charset="-127"/>
              <a:ea typeface="넥슨Lv1고딕 Bold" panose="0000080000000000000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ADDD222-F8BE-4CAD-963D-F30532ABF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274" y="5634640"/>
            <a:ext cx="3578979" cy="1072117"/>
          </a:xfrm>
          <a:prstGeom prst="rect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413DD7-77D0-42AF-AD64-869E0AA5600A}"/>
              </a:ext>
            </a:extLst>
          </p:cNvPr>
          <p:cNvSpPr/>
          <p:nvPr/>
        </p:nvSpPr>
        <p:spPr>
          <a:xfrm>
            <a:off x="1057275" y="6086475"/>
            <a:ext cx="323850" cy="219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066296-0D26-4564-81CA-EAB9BC8DCC24}"/>
              </a:ext>
            </a:extLst>
          </p:cNvPr>
          <p:cNvSpPr/>
          <p:nvPr/>
        </p:nvSpPr>
        <p:spPr>
          <a:xfrm>
            <a:off x="9125253" y="4569540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4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9A7A217-5E21-4758-A0E4-CE351CB5D9D2}"/>
              </a:ext>
            </a:extLst>
          </p:cNvPr>
          <p:cNvSpPr/>
          <p:nvPr/>
        </p:nvSpPr>
        <p:spPr>
          <a:xfrm>
            <a:off x="971007" y="5970138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249822-ECB0-45B1-9FE9-BE03BE793F94}"/>
              </a:ext>
            </a:extLst>
          </p:cNvPr>
          <p:cNvSpPr/>
          <p:nvPr/>
        </p:nvSpPr>
        <p:spPr>
          <a:xfrm>
            <a:off x="9125253" y="5296891"/>
            <a:ext cx="191242" cy="19124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5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EDB6C25-0CD2-4E1D-B167-6F01204D4ABA}"/>
              </a:ext>
            </a:extLst>
          </p:cNvPr>
          <p:cNvCxnSpPr>
            <a:stCxn id="34" idx="3"/>
          </p:cNvCxnSpPr>
          <p:nvPr/>
        </p:nvCxnSpPr>
        <p:spPr>
          <a:xfrm flipV="1">
            <a:off x="1381125" y="6196012"/>
            <a:ext cx="3713354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4682</TotalTime>
  <Words>1704</Words>
  <Application>Microsoft Office PowerPoint</Application>
  <PresentationFormat>와이드스크린</PresentationFormat>
  <Paragraphs>416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Calibri Light</vt:lpstr>
      <vt:lpstr>Calibri</vt:lpstr>
      <vt:lpstr>Arial</vt:lpstr>
      <vt:lpstr>넥슨Lv1고딕</vt:lpstr>
      <vt:lpstr>넥슨Lv1고딕 Light</vt:lpstr>
      <vt:lpstr>넥슨Lv1고딕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MIT-JJM</cp:lastModifiedBy>
  <cp:revision>339</cp:revision>
  <dcterms:created xsi:type="dcterms:W3CDTF">2017-12-08T06:13:01Z</dcterms:created>
  <dcterms:modified xsi:type="dcterms:W3CDTF">2022-11-04T06:08:21Z</dcterms:modified>
</cp:coreProperties>
</file>